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73" r:id="rId8"/>
    <p:sldId id="274" r:id="rId9"/>
    <p:sldId id="260" r:id="rId10"/>
    <p:sldId id="282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7" r:id="rId19"/>
    <p:sldId id="280" r:id="rId20"/>
    <p:sldId id="281" r:id="rId21"/>
    <p:sldId id="279" r:id="rId22"/>
    <p:sldId id="278" r:id="rId23"/>
    <p:sldId id="272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46" autoAdjust="0"/>
  </p:normalViewPr>
  <p:slideViewPr>
    <p:cSldViewPr>
      <p:cViewPr varScale="1">
        <p:scale>
          <a:sx n="111" d="100"/>
          <a:sy n="111" d="100"/>
        </p:scale>
        <p:origin x="-161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496944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МКОУ «</a:t>
            </a:r>
            <a:r>
              <a:rPr lang="ru-RU" b="1" i="1" dirty="0" err="1" smtClean="0"/>
              <a:t>Старосеребряковская</a:t>
            </a:r>
            <a:r>
              <a:rPr lang="ru-RU" b="1" i="1" dirty="0" smtClean="0"/>
              <a:t> СОШ»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2060848"/>
            <a:ext cx="4559424" cy="273975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800" b="1" dirty="0" smtClean="0"/>
              <a:t>Портфолио</a:t>
            </a:r>
            <a:r>
              <a:rPr lang="ru-RU" dirty="0" smtClean="0"/>
              <a:t> </a:t>
            </a:r>
          </a:p>
          <a:p>
            <a:pPr algn="ctr"/>
            <a:r>
              <a:rPr lang="ru-RU" sz="3200" dirty="0" smtClean="0"/>
              <a:t>учителя родного языка и литературы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 err="1" smtClean="0"/>
              <a:t>Абасовой</a:t>
            </a:r>
            <a:r>
              <a:rPr lang="ru-RU" sz="3200" dirty="0" smtClean="0"/>
              <a:t> </a:t>
            </a:r>
            <a:r>
              <a:rPr lang="ru-RU" sz="3200" dirty="0" err="1" smtClean="0"/>
              <a:t>Нусат</a:t>
            </a:r>
            <a:r>
              <a:rPr lang="ru-RU" sz="3200" dirty="0" smtClean="0"/>
              <a:t> </a:t>
            </a:r>
            <a:r>
              <a:rPr lang="ru-RU" sz="3200" dirty="0" err="1" smtClean="0"/>
              <a:t>Гитиновны</a:t>
            </a:r>
            <a:endParaRPr lang="ru-RU" sz="3200" dirty="0"/>
          </a:p>
        </p:txBody>
      </p:sp>
      <p:sp>
        <p:nvSpPr>
          <p:cNvPr id="4" name="AutoShape 2" descr="blob:https://web.whatsapp.com/8a723a66-30a4-42f0-ba76-d702d6f3ce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484785"/>
            <a:ext cx="3654405" cy="487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5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Раздел 1: Общие сведения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Образование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Второе буйнакское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педагогическое училище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1972 год.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Преподавание в начальных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классах общеобразовательной школы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03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45763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Раздел 3:Награды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WhatsApp Image 2022-03-04 at 00.20.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728700"/>
            <a:ext cx="3698363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WhatsApp Image 2022-03-04 at 00.20.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72" y="728700"/>
            <a:ext cx="3840285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Admin\Desktop\WhatsApp Image 2022-03-04 at 00.20.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82214"/>
            <a:ext cx="4345507" cy="583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WhatsApp Image 2022-03-04 at 00.20.48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82215"/>
            <a:ext cx="4095281" cy="583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16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dmin\Desktop\WhatsApp Image 2022-03-04 at 00.20.50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218455" cy="580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7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\Desktop\WhatsApp Image 2022-03-04 at 00.20.47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3888432" cy="50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7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dmin\Desktop\WhatsApp Image 2022-03-04 at 00.20.47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208526"/>
            <a:ext cx="6264696" cy="521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8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Admin\Desktop\WhatsApp Image 2022-03-04 at 00.20.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647663"/>
            <a:ext cx="6552729" cy="488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95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Admin\Desktop\WhatsApp Image 2022-03-04 at 00.20.49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31" y="1556792"/>
            <a:ext cx="6192688" cy="481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6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ownloads\WhatsApp Image 2022-03-04 at 20.11.4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30741"/>
            <a:ext cx="3175941" cy="56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ownloads\WhatsApp Image 2022-03-04 at 20.11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0740"/>
            <a:ext cx="3168352" cy="563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108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3: Методическая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Доклады, открытые уроки, внеклассные мероприятия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 descr="C:\Users\Admin\Desktop\WhatsApp Image 2022-03-04 at 21.06.04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2949538" cy="442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WhatsApp Image 2022-03-04 at 21.06.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10496"/>
            <a:ext cx="3371751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953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rmAutofit/>
          </a:bodyPr>
          <a:lstStyle/>
          <a:p>
            <a:r>
              <a:rPr lang="ru-RU" sz="4400" i="1" dirty="0" smtClean="0"/>
              <a:t>Моё педагогическое кредо:  </a:t>
            </a:r>
            <a:endParaRPr lang="ru-RU" sz="4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«ЧТОБЫ </a:t>
            </a:r>
            <a:r>
              <a:rPr lang="ru-RU" b="1" dirty="0"/>
              <a:t>ИМЕТЬ ПРАВО УЧИТЬ,</a:t>
            </a:r>
          </a:p>
          <a:p>
            <a:pPr marL="0" indent="0" algn="ctr">
              <a:buNone/>
            </a:pPr>
            <a:r>
              <a:rPr lang="ru-RU" b="1" dirty="0"/>
              <a:t>НАДО ПОСТОЯННО УЧИТЬСЯ САМОМУ</a:t>
            </a:r>
            <a:r>
              <a:rPr lang="ru-RU" b="1" dirty="0" smtClean="0"/>
              <a:t>.»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И я учусь. Учусь все время. Учусь всегда и везде. И мне нравится учиться.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75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dmin\Desktop\WhatsApp Image 2022-03-04 at 21.06.04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76" y="328093"/>
            <a:ext cx="3635471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WhatsApp Image 2022-03-04 at 21.06.04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3800909" cy="569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723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Раздел 4: Самообразование.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Тема: «Словарная работа на уроках аварского языка»</a:t>
            </a:r>
            <a:endParaRPr lang="ru-RU" sz="7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47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ru-RU" dirty="0" smtClean="0"/>
              <a:t>Раздел 5:Мониторинг успеваемости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754513"/>
              </p:ext>
            </p:extLst>
          </p:nvPr>
        </p:nvGraphicFramePr>
        <p:xfrm>
          <a:off x="457200" y="1600200"/>
          <a:ext cx="6419056" cy="218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764"/>
                <a:gridCol w="1604764"/>
                <a:gridCol w="1604764"/>
                <a:gridCol w="1604764"/>
              </a:tblGrid>
              <a:tr h="66096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Учебный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Качество</a:t>
                      </a:r>
                      <a:r>
                        <a:rPr lang="ru-RU" baseline="0" dirty="0" smtClean="0"/>
                        <a:t> знаний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Успеваемость  </a:t>
                      </a:r>
                      <a:endParaRPr lang="ru-RU" dirty="0"/>
                    </a:p>
                  </a:txBody>
                  <a:tcPr/>
                </a:tc>
              </a:tr>
              <a:tr h="5092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2018-2019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5092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2019-2020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5092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2020-2021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511412"/>
              </p:ext>
            </p:extLst>
          </p:nvPr>
        </p:nvGraphicFramePr>
        <p:xfrm>
          <a:off x="2123728" y="4183863"/>
          <a:ext cx="6696744" cy="2369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186"/>
                <a:gridCol w="1674186"/>
                <a:gridCol w="1674186"/>
                <a:gridCol w="1674186"/>
              </a:tblGrid>
              <a:tr h="6028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Учебный год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Качество</a:t>
                      </a:r>
                      <a:r>
                        <a:rPr lang="ru-RU" baseline="0" dirty="0" smtClean="0"/>
                        <a:t> знаний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успеваемость</a:t>
                      </a:r>
                      <a:endParaRPr lang="ru-RU" dirty="0"/>
                    </a:p>
                  </a:txBody>
                  <a:tcPr/>
                </a:tc>
              </a:tr>
              <a:tr h="5764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2018-2019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5764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2019-2020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5764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2020-2021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757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Раздел </a:t>
            </a:r>
            <a:r>
              <a:rPr lang="ru-RU" dirty="0" smtClean="0"/>
              <a:t>6: </a:t>
            </a:r>
            <a:r>
              <a:rPr lang="ru-RU" dirty="0"/>
              <a:t>Достижения обучающихся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WhatsApp Image 2022-03-04 at 00.57.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628800"/>
            <a:ext cx="807391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877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WhatsApp Image 2022-03-04 at 00.20.5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46356"/>
            <a:ext cx="3667434" cy="546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WhatsApp Image 2022-03-04 at 00.20.50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46356"/>
            <a:ext cx="3693150" cy="545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0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Эссе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361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«Я - учитель»  учителя родного языка и</a:t>
            </a:r>
          </a:p>
          <a:p>
            <a:pPr marL="0" indent="0">
              <a:buNone/>
            </a:pPr>
            <a:r>
              <a:rPr lang="ru-RU" dirty="0"/>
              <a:t>литературы  </a:t>
            </a:r>
            <a:r>
              <a:rPr lang="ru-RU" dirty="0" smtClean="0"/>
              <a:t>МКОУ «</a:t>
            </a:r>
            <a:r>
              <a:rPr lang="ru-RU" dirty="0" err="1" smtClean="0"/>
              <a:t>Старосеребряковская</a:t>
            </a:r>
            <a:r>
              <a:rPr lang="ru-RU" dirty="0" smtClean="0"/>
              <a:t> СОШ» </a:t>
            </a:r>
            <a:r>
              <a:rPr lang="ru-RU" dirty="0" err="1" smtClean="0"/>
              <a:t>Абасова</a:t>
            </a:r>
            <a:r>
              <a:rPr lang="ru-RU" dirty="0" smtClean="0"/>
              <a:t> </a:t>
            </a:r>
            <a:r>
              <a:rPr lang="ru-RU" dirty="0" err="1" smtClean="0"/>
              <a:t>Нусат</a:t>
            </a:r>
            <a:r>
              <a:rPr lang="ru-RU" dirty="0" smtClean="0"/>
              <a:t> </a:t>
            </a:r>
            <a:r>
              <a:rPr lang="ru-RU" dirty="0" err="1" smtClean="0"/>
              <a:t>Гитиновна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чьих руках ключи от детства?</a:t>
            </a:r>
          </a:p>
          <a:p>
            <a:pPr marL="0" indent="0">
              <a:buNone/>
            </a:pPr>
            <a:r>
              <a:rPr lang="ru-RU" dirty="0"/>
              <a:t>Надо видеть себя в детях, чтобы помочь им </a:t>
            </a:r>
            <a:r>
              <a:rPr lang="ru-RU" dirty="0" smtClean="0"/>
              <a:t>стать взрослыми</a:t>
            </a:r>
            <a:r>
              <a:rPr lang="ru-RU" dirty="0"/>
              <a:t>, надо принимать их как </a:t>
            </a:r>
            <a:r>
              <a:rPr lang="ru-RU" dirty="0" smtClean="0"/>
              <a:t>повторение своего </a:t>
            </a:r>
            <a:r>
              <a:rPr lang="ru-RU" dirty="0"/>
              <a:t>детства, чтобы совершенствоваться </a:t>
            </a:r>
            <a:r>
              <a:rPr lang="ru-RU" dirty="0" smtClean="0"/>
              <a:t>самому, надо</a:t>
            </a:r>
            <a:r>
              <a:rPr lang="ru-RU" dirty="0"/>
              <a:t>, наконец, жить жизнью детей, чтобы </a:t>
            </a:r>
            <a:r>
              <a:rPr lang="ru-RU" dirty="0" smtClean="0"/>
              <a:t>быть гуманным </a:t>
            </a:r>
            <a:r>
              <a:rPr lang="ru-RU" dirty="0"/>
              <a:t>педагогом.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Я стала учителем, именно учителем родного </a:t>
            </a:r>
            <a:r>
              <a:rPr lang="ru-RU" dirty="0" smtClean="0"/>
              <a:t>(аварского) </a:t>
            </a:r>
            <a:r>
              <a:rPr lang="ru-RU" dirty="0"/>
              <a:t>языка. Родной язык для меня является призмой, через которую смотрю на мир.  Звуки родного языка – это то - дивное звучание, которое окружает человека с самого рождения. Нет слаще мелодии для меня, чем звуки языка-языка наших славных предков. И перед нами, учителями, стоит серьезнейшая проблема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1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572149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научить учащихся говорить и правильно выразить свою мысль на родном языке. Меня всегда волновал и волнует вопрос, как разбудить неподдельный интерес у детей к родному языку.  Работая, много лет с детьми я,  по - своему нашла ответ на этот вопрос. Моя работа возвышает меня и наполняет мою жизнь радостью. Трудна моя профессиональная деятельность и бесконечно интересна своей глубиной и неисчерпаемостью событий, внутренних переживаний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err="1"/>
              <a:t>Межпредметные</a:t>
            </a:r>
            <a:r>
              <a:rPr lang="ru-RU" dirty="0"/>
              <a:t>, </a:t>
            </a:r>
            <a:r>
              <a:rPr lang="ru-RU" dirty="0" err="1"/>
              <a:t>метапредметные</a:t>
            </a:r>
            <a:r>
              <a:rPr lang="ru-RU" dirty="0"/>
              <a:t>  связи позволяют мне заинтересовать учащихся с </a:t>
            </a:r>
            <a:r>
              <a:rPr lang="ru-RU" dirty="0" err="1"/>
              <a:t>разноуровневыми</a:t>
            </a:r>
            <a:r>
              <a:rPr lang="ru-RU" dirty="0"/>
              <a:t> знаниями, умениями и навыками. Моя педагогическая деятельность как учителя родного языка и литературы направлена на формирование личности, любящей свой народ, язык, культуру, традиции и обычаи своего народа и уважающей язык и культуру  других народов.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171150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26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 Хочу закончить свое эссе словами великого русского писателя Льва Николаевича Толстого: «Если учитель имеет только любовь к делу, он будет хороший учитель. Если учитель  имеет только любовь к ученику, как отец и мать, - он будет лучше того учителя, который прочел все книги, но не имеет любви ни к делу, ни к ученикам. Если учитель соединяет в себе любовь к делу и к ученикам, он – совершенный учитель».</a:t>
            </a:r>
          </a:p>
        </p:txBody>
      </p:sp>
    </p:spTree>
    <p:extLst>
      <p:ext uri="{BB962C8B-B14F-4D97-AF65-F5344CB8AC3E}">
        <p14:creationId xmlns:p14="http://schemas.microsoft.com/office/powerpoint/2010/main" val="58498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на учителя родного языка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Абасову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Нусат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Гитиновну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WhatsApp Image 2022-03-04 at 20.01.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75873"/>
            <a:ext cx="7344815" cy="537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WhatsApp Image 2022-03-04 at 20.01.14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86845" cy="600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3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WhatsApp Image 2022-03-04 at 20.01.14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565386" cy="620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893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Autofit/>
          </a:bodyPr>
          <a:lstStyle/>
          <a:p>
            <a:r>
              <a:rPr lang="ru-RU" sz="4800" i="1" u="sng" dirty="0" smtClean="0"/>
              <a:t>Содержание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u="sng" dirty="0" smtClean="0">
                <a:solidFill>
                  <a:schemeClr val="tx1"/>
                </a:solidFill>
              </a:rPr>
              <a:t>Раздел </a:t>
            </a:r>
            <a:r>
              <a:rPr lang="ru-RU" sz="3200" u="sng" dirty="0">
                <a:solidFill>
                  <a:schemeClr val="tx1"/>
                </a:solidFill>
              </a:rPr>
              <a:t>I. Общие сведения </a:t>
            </a:r>
            <a:endParaRPr lang="ru-RU" sz="3200" u="sng" dirty="0" smtClean="0">
              <a:solidFill>
                <a:schemeClr val="tx1"/>
              </a:solidFill>
            </a:endParaRPr>
          </a:p>
          <a:p>
            <a:r>
              <a:rPr lang="ru-RU" sz="3200" u="sng" dirty="0" smtClean="0">
                <a:solidFill>
                  <a:schemeClr val="tx1"/>
                </a:solidFill>
              </a:rPr>
              <a:t>Раздел </a:t>
            </a:r>
            <a:r>
              <a:rPr lang="ru-RU" sz="3200" u="sng" dirty="0">
                <a:solidFill>
                  <a:schemeClr val="tx1"/>
                </a:solidFill>
              </a:rPr>
              <a:t>II. Курсы профессиональной переподготовки </a:t>
            </a:r>
            <a:endParaRPr lang="ru-RU" sz="3200" u="sng" dirty="0" smtClean="0">
              <a:solidFill>
                <a:schemeClr val="tx1"/>
              </a:solidFill>
            </a:endParaRPr>
          </a:p>
          <a:p>
            <a:r>
              <a:rPr lang="ru-RU" sz="3200" u="sng" dirty="0" smtClean="0">
                <a:solidFill>
                  <a:schemeClr val="tx1"/>
                </a:solidFill>
              </a:rPr>
              <a:t>Раздел </a:t>
            </a:r>
            <a:r>
              <a:rPr lang="ru-RU" sz="3200" u="sng" dirty="0">
                <a:solidFill>
                  <a:schemeClr val="tx1"/>
                </a:solidFill>
              </a:rPr>
              <a:t>III. Награды </a:t>
            </a:r>
            <a:endParaRPr lang="ru-RU" sz="3200" u="sng" dirty="0" smtClean="0">
              <a:solidFill>
                <a:schemeClr val="tx1"/>
              </a:solidFill>
            </a:endParaRPr>
          </a:p>
          <a:p>
            <a:r>
              <a:rPr lang="ru-RU" sz="3200" u="sng" dirty="0" smtClean="0">
                <a:solidFill>
                  <a:schemeClr val="tx1"/>
                </a:solidFill>
              </a:rPr>
              <a:t>Раздел </a:t>
            </a:r>
            <a:r>
              <a:rPr lang="ru-RU" sz="3200" u="sng" dirty="0">
                <a:solidFill>
                  <a:schemeClr val="tx1"/>
                </a:solidFill>
              </a:rPr>
              <a:t>IV. Методическая деятельность </a:t>
            </a:r>
            <a:endParaRPr lang="ru-RU" sz="3200" u="sng" dirty="0" smtClean="0">
              <a:solidFill>
                <a:schemeClr val="tx1"/>
              </a:solidFill>
            </a:endParaRPr>
          </a:p>
          <a:p>
            <a:r>
              <a:rPr lang="ru-RU" sz="3200" u="sng" dirty="0" smtClean="0">
                <a:solidFill>
                  <a:schemeClr val="tx1"/>
                </a:solidFill>
              </a:rPr>
              <a:t>Раздел </a:t>
            </a:r>
            <a:r>
              <a:rPr lang="ru-RU" sz="3200" u="sng" dirty="0">
                <a:solidFill>
                  <a:schemeClr val="tx1"/>
                </a:solidFill>
              </a:rPr>
              <a:t>V. Самообразование </a:t>
            </a:r>
            <a:endParaRPr lang="ru-RU" sz="3200" u="sng" dirty="0" smtClean="0">
              <a:solidFill>
                <a:schemeClr val="tx1"/>
              </a:solidFill>
            </a:endParaRPr>
          </a:p>
          <a:p>
            <a:r>
              <a:rPr lang="ru-RU" sz="3200" u="sng" dirty="0" smtClean="0">
                <a:solidFill>
                  <a:schemeClr val="tx1"/>
                </a:solidFill>
              </a:rPr>
              <a:t>Раздел </a:t>
            </a:r>
            <a:r>
              <a:rPr lang="ru-RU" sz="3200" u="sng" dirty="0">
                <a:solidFill>
                  <a:schemeClr val="tx1"/>
                </a:solidFill>
              </a:rPr>
              <a:t>VI. Мониторинг </a:t>
            </a:r>
            <a:r>
              <a:rPr lang="ru-RU" sz="3200" u="sng" dirty="0" smtClean="0">
                <a:solidFill>
                  <a:schemeClr val="tx1"/>
                </a:solidFill>
              </a:rPr>
              <a:t>успеваемости</a:t>
            </a:r>
          </a:p>
          <a:p>
            <a:r>
              <a:rPr lang="ru-RU" sz="3200" u="sng" dirty="0" smtClean="0">
                <a:solidFill>
                  <a:schemeClr val="tx1"/>
                </a:solidFill>
              </a:rPr>
              <a:t> </a:t>
            </a:r>
            <a:r>
              <a:rPr lang="ru-RU" sz="3200" u="sng" dirty="0">
                <a:solidFill>
                  <a:schemeClr val="tx1"/>
                </a:solidFill>
              </a:rPr>
              <a:t>Раздел VII. Достижения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3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250</TotalTime>
  <Words>231</Words>
  <Application>Microsoft Office PowerPoint</Application>
  <PresentationFormat>Экран (4:3)</PresentationFormat>
  <Paragraphs>74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Паркет</vt:lpstr>
      <vt:lpstr>МКОУ «Старосеребряковская СОШ»</vt:lpstr>
      <vt:lpstr>Моё педагогическое кредо:  </vt:lpstr>
      <vt:lpstr>  Эссе </vt:lpstr>
      <vt:lpstr>Презентация PowerPoint</vt:lpstr>
      <vt:lpstr>Презентация PowerPoint</vt:lpstr>
      <vt:lpstr>Характеристика на учителя родного языка Абасову Нусат Гитиновну</vt:lpstr>
      <vt:lpstr>Презентация PowerPoint</vt:lpstr>
      <vt:lpstr>Презентация PowerPoint</vt:lpstr>
      <vt:lpstr>Содержание</vt:lpstr>
      <vt:lpstr>Раздел 1: Общие сведения</vt:lpstr>
      <vt:lpstr>Раздел 3:Награды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3: Методическая работа</vt:lpstr>
      <vt:lpstr>Презентация PowerPoint</vt:lpstr>
      <vt:lpstr>Раздел 4: Самообразование.</vt:lpstr>
      <vt:lpstr>Раздел 5:Мониторинг успеваемости</vt:lpstr>
      <vt:lpstr>Раздел 6: Достижения обучающихся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«Старосеребряковская СОШ»</dc:title>
  <dc:creator>Admin</dc:creator>
  <cp:lastModifiedBy>Admin</cp:lastModifiedBy>
  <cp:revision>20</cp:revision>
  <dcterms:created xsi:type="dcterms:W3CDTF">2022-03-03T18:56:43Z</dcterms:created>
  <dcterms:modified xsi:type="dcterms:W3CDTF">2022-03-04T18:21:17Z</dcterms:modified>
</cp:coreProperties>
</file>