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308" r:id="rId3"/>
    <p:sldId id="301" r:id="rId4"/>
    <p:sldId id="300" r:id="rId5"/>
    <p:sldId id="302" r:id="rId6"/>
    <p:sldId id="299" r:id="rId7"/>
    <p:sldId id="303" r:id="rId8"/>
    <p:sldId id="305" r:id="rId9"/>
    <p:sldId id="306" r:id="rId10"/>
    <p:sldId id="307" r:id="rId11"/>
    <p:sldId id="283" r:id="rId12"/>
    <p:sldId id="271" r:id="rId13"/>
    <p:sldId id="272" r:id="rId14"/>
    <p:sldId id="274" r:id="rId15"/>
    <p:sldId id="275" r:id="rId16"/>
    <p:sldId id="287" r:id="rId17"/>
    <p:sldId id="288" r:id="rId18"/>
    <p:sldId id="289" r:id="rId19"/>
    <p:sldId id="276" r:id="rId20"/>
    <p:sldId id="277" r:id="rId21"/>
    <p:sldId id="278" r:id="rId22"/>
    <p:sldId id="279" r:id="rId23"/>
    <p:sldId id="280" r:id="rId24"/>
    <p:sldId id="281" r:id="rId25"/>
    <p:sldId id="290" r:id="rId26"/>
    <p:sldId id="291" r:id="rId27"/>
    <p:sldId id="292" r:id="rId28"/>
    <p:sldId id="293" r:id="rId29"/>
    <p:sldId id="294" r:id="rId30"/>
    <p:sldId id="295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804" autoAdjust="0"/>
  </p:normalViewPr>
  <p:slideViewPr>
    <p:cSldViewPr snapToGrid="0">
      <p:cViewPr varScale="1">
        <p:scale>
          <a:sx n="69" d="100"/>
          <a:sy n="69" d="100"/>
        </p:scale>
        <p:origin x="-92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8671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9928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78595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1111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046652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60774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2147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9166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75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9908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879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0971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2920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347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3205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5053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BB4C1-0F24-4904-9710-4EA8817AF07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7C0C05E-AB17-41D2-B779-AB63C1D81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4505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422537C-97B0-4735-9DDF-F17570388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5D70EE99-3877-4B7A-9C1F-310F3156B8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67ED20E9-986F-46FB-AD9D-9FCF1A4724C3}"/>
              </a:ext>
            </a:extLst>
          </p:cNvPr>
          <p:cNvSpPr/>
          <p:nvPr/>
        </p:nvSpPr>
        <p:spPr>
          <a:xfrm>
            <a:off x="2503357" y="1690687"/>
            <a:ext cx="55763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урок прав человека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506156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Что же такое права человека?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7343" y="1373404"/>
            <a:ext cx="784887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+mj-lt"/>
              </a:rPr>
              <a:t>Права человека - это совокупность правил, которые присущи природе человека и без которых он не может существовать.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31704" y="2708920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+mj-lt"/>
              </a:rPr>
              <a:t>Категории прав и свобод гражданина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528" y="3645024"/>
            <a:ext cx="2736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j-lt"/>
              </a:rPr>
              <a:t>Личные права</a:t>
            </a:r>
            <a:r>
              <a:rPr lang="en-US" b="1" dirty="0">
                <a:latin typeface="+mj-lt"/>
              </a:rPr>
              <a:t>:</a:t>
            </a:r>
          </a:p>
          <a:p>
            <a:r>
              <a:rPr lang="ru-RU" dirty="0">
                <a:latin typeface="+mj-lt"/>
              </a:rPr>
              <a:t>Считаются прирождёнными и неотъемлемыми для каждого человека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71864" y="4077073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j-lt"/>
              </a:rPr>
              <a:t>Политические права</a:t>
            </a:r>
            <a:r>
              <a:rPr lang="en-US" b="1" dirty="0">
                <a:latin typeface="+mj-lt"/>
              </a:rPr>
              <a:t>:</a:t>
            </a:r>
          </a:p>
          <a:p>
            <a:r>
              <a:rPr lang="ru-RU" dirty="0">
                <a:latin typeface="+mj-lt"/>
              </a:rPr>
              <a:t>связаны непосредственно с государством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80176" y="3573016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j-lt"/>
              </a:rPr>
              <a:t>Культурные права</a:t>
            </a:r>
            <a:r>
              <a:rPr lang="en-US" b="1" dirty="0">
                <a:latin typeface="+mj-lt"/>
              </a:rPr>
              <a:t>:</a:t>
            </a:r>
          </a:p>
          <a:p>
            <a:r>
              <a:rPr lang="ru-RU" dirty="0">
                <a:latin typeface="+mj-lt"/>
              </a:rPr>
              <a:t>Обеспечивают развитие личности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560538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F5CA9E-D532-495B-8472-D6E5EEC4D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0A5969C4-65BB-4E4E-BA14-E9D821CB30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4460" y="126124"/>
            <a:ext cx="12147540" cy="673187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80D70EFB-4D69-488E-8B89-124BAC404F0F}"/>
              </a:ext>
            </a:extLst>
          </p:cNvPr>
          <p:cNvSpPr/>
          <p:nvPr/>
        </p:nvSpPr>
        <p:spPr>
          <a:xfrm>
            <a:off x="3048000" y="310583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4000" dirty="0">
                <a:solidFill>
                  <a:srgbClr val="000000"/>
                </a:solidFill>
                <a:latin typeface="Open Sans"/>
                <a:cs typeface="Times New Roman" panose="02020603050405020304" pitchFamily="18" charset="0"/>
              </a:rPr>
              <a:t>Какие права нарушены?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2903367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585B68-641E-432F-8963-D1D859F6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60069DFA-F8D7-4B10-8B25-BDB36975F9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47101" y="2404474"/>
            <a:ext cx="2732069" cy="204905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B7D68D44-08CC-49C9-9CBB-14B886D23CDE}"/>
              </a:ext>
            </a:extLst>
          </p:cNvPr>
          <p:cNvSpPr/>
          <p:nvPr/>
        </p:nvSpPr>
        <p:spPr>
          <a:xfrm>
            <a:off x="6731876" y="2938289"/>
            <a:ext cx="4508938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Мачеха с утра до ночи заставляет Золушку трудиться. Несчастной девочке запрещено участвовать в играх и забавах её сестёр.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2526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C02B27-5119-4AA4-B217-A7D1CBC9C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D7C4590-5E93-454E-94AE-E9E72672D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 на свободный труд,  отдых и досуг, свободно участвовать в культурной жизни.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13670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83267E6-0A0F-4468-BD58-5F3F03BA6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760DFB9B-CD37-47B3-9759-BB1B7E1F13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37819" y="2346755"/>
            <a:ext cx="2914772" cy="174904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B74E5416-031A-4616-82E1-A8DE61C1AB1A}"/>
              </a:ext>
            </a:extLst>
          </p:cNvPr>
          <p:cNvSpPr/>
          <p:nvPr/>
        </p:nvSpPr>
        <p:spPr>
          <a:xfrm>
            <a:off x="6999889" y="3105835"/>
            <a:ext cx="40832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Опекун всемирно известного Гарри Поттера перехватывает и читает письма, адресованные мальчику. </a:t>
            </a:r>
          </a:p>
        </p:txBody>
      </p:sp>
    </p:spTree>
    <p:extLst>
      <p:ext uri="{BB962C8B-B14F-4D97-AF65-F5344CB8AC3E}">
        <p14:creationId xmlns:p14="http://schemas.microsoft.com/office/powerpoint/2010/main" xmlns="" val="30692963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33B9A1-FB22-4DC8-91C1-A88A7CE11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31D716A-582D-4F7B-ABEA-11AB6162B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Тайна переписки, неприкосновенность частной жизни.</a:t>
            </a:r>
          </a:p>
        </p:txBody>
      </p:sp>
    </p:spTree>
    <p:extLst>
      <p:ext uri="{BB962C8B-B14F-4D97-AF65-F5344CB8AC3E}">
        <p14:creationId xmlns:p14="http://schemas.microsoft.com/office/powerpoint/2010/main" xmlns="" val="4080497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B373AD9-254C-4B92-83A1-4CB8883EA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653598D-C0B9-4C3B-B8F5-C67BFBA071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28801" y="1799424"/>
            <a:ext cx="2626352" cy="2013817"/>
          </a:xfr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4AA6908-D7B3-4F93-BE10-00E334E1FE3B}"/>
              </a:ext>
            </a:extLst>
          </p:cNvPr>
          <p:cNvSpPr/>
          <p:nvPr/>
        </p:nvSpPr>
        <p:spPr>
          <a:xfrm>
            <a:off x="6280484" y="2213811"/>
            <a:ext cx="554140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Ткачиха с поварихой, со сватьей бабой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Бабарихой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оговорили царицу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040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209D7A5-1BC4-49CA-93D4-22B70882F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69BA6A8-64E6-44BC-91C2-ED6AE705D4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Посягательство на честь и репутацию</a:t>
            </a:r>
          </a:p>
        </p:txBody>
      </p:sp>
    </p:spTree>
    <p:extLst>
      <p:ext uri="{BB962C8B-B14F-4D97-AF65-F5344CB8AC3E}">
        <p14:creationId xmlns:p14="http://schemas.microsoft.com/office/powerpoint/2010/main" xmlns="" val="5118860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C033651-7353-4D76-AD8C-3C6F40323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29085D13-F79B-4B81-98D4-6CE08D0973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863516" y="1389018"/>
            <a:ext cx="7239000" cy="407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7951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0079D34-BA43-48C0-8685-77F64A416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31C0107-B48F-4983-8CC6-51281F4A39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Ситуация №1.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Мама – Сколько раз тебе говорить – после 11 часов вечера ты должен отправить своих гостей по домам! Ваша ужасная музыка действует всем на нервы!!!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Сын – Но, мама!!! Ты же всё равно не спишь. Кроме того, имею я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свободу ассоциаций и свободу мирных собраний?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чём нужно знать маме, чтобы грамотно ответить на вопрос, поставленный её непослушным сыном</a:t>
            </a:r>
          </a:p>
        </p:txBody>
      </p:sp>
    </p:spTree>
    <p:extLst>
      <p:ext uri="{BB962C8B-B14F-4D97-AF65-F5344CB8AC3E}">
        <p14:creationId xmlns:p14="http://schemas.microsoft.com/office/powerpoint/2010/main" xmlns="" val="56240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xmlns="" val="3995712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31174B-48CE-4FE0-A538-B98BB4EE9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D559E4A-A2FC-4591-BF6F-BA012C497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В данном случае поведение сына ущемляет права и свободы других лиц, проживающих в этой квартире, и является нарушением порядка</a:t>
            </a:r>
          </a:p>
        </p:txBody>
      </p:sp>
    </p:spTree>
    <p:extLst>
      <p:ext uri="{BB962C8B-B14F-4D97-AF65-F5344CB8AC3E}">
        <p14:creationId xmlns:p14="http://schemas.microsoft.com/office/powerpoint/2010/main" xmlns="" val="3651265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6CC8D4-4F63-4FBB-936D-DAA530829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D49DD4A-05DA-4017-AF7A-794C1C4761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/>
              <a:t>Ситуация №2.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Ученик – Марья Ивановна! Я к Вам больше на историю ходить не буду. Зачем она мне, если я шофером буду? Да и сами Вы историю не знаете, путаетесь часто, уроки у Вас неинтересные. Пусть нам другого учителя найдут, поумнее...</a:t>
            </a:r>
          </a:p>
          <a:p>
            <a:pPr marL="0" indent="0">
              <a:buNone/>
            </a:pPr>
            <a:r>
              <a:rPr lang="ru-RU" sz="1800" dirty="0"/>
              <a:t>Учительница - Как ты смеешь, Иванов, так со мною разговаривать?</a:t>
            </a:r>
          </a:p>
          <a:p>
            <a:pPr marL="0" indent="0">
              <a:buNone/>
            </a:pPr>
            <a:r>
              <a:rPr lang="ru-RU" sz="1800" dirty="0"/>
              <a:t>Ученик – Смею, Марья Ивановна! </a:t>
            </a:r>
            <a:r>
              <a:rPr lang="ru-RU" sz="1800" dirty="0">
                <a:solidFill>
                  <a:srgbClr val="002060"/>
                </a:solidFill>
              </a:rPr>
              <a:t>У меня есть право свободно формулировать взгляды по всем вопросам, меня касающимся</a:t>
            </a:r>
            <a:r>
              <a:rPr lang="ru-RU" sz="1800" dirty="0"/>
              <a:t>. А Ваше преподавание меня касается, потому что я от него вчера пострадал – меня за вашу двойку знаете как наказали... Не разрешили в кино сходить. Так что слушайте – преподаватель вы плохой, неумелый...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1759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AD7BB7-B14F-4149-A2CB-7EDFE93E9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DCB921F-2CA6-437B-8C0C-15823F449D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Закон в этой ситуации на стороне Марьи Ивановны. А чего нельзя допускать, заявляя о своих правах? – Что бы пострадала репутация других людей.</a:t>
            </a:r>
          </a:p>
        </p:txBody>
      </p:sp>
    </p:spTree>
    <p:extLst>
      <p:ext uri="{BB962C8B-B14F-4D97-AF65-F5344CB8AC3E}">
        <p14:creationId xmlns:p14="http://schemas.microsoft.com/office/powerpoint/2010/main" xmlns="" val="3591748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5BB709-B916-4FC2-96EE-EC095F3B9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Ситуация 3.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E7153B3-4F61-4D65-8D52-F94DE8EFE8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Сидоров разбил окно в школе. Это видели его одноклассники и сообщили его классной руководительнице.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– Сидоров!!! Это ты разбил окно! Теперь ты у меня не отвертишься!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Сидоров – А что Сидоров! Чуть что – так сразу Сидоров! Вы сами-то видели?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– А мне и видеть не надо...Весь класс подтвердит. Пойдём-ка к директору!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Сидоров – А вы сначала докажите, а потом и к директору пойдем... Но вы же ещё и виновной окажитесь, потому что нарушили  презумпцию невиновности - основные гарантий Международного права!!! 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90173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45064B0-B8E7-41B0-A4B0-6D04BFD7D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16FD935-C14C-4FF3-A639-26C960DF14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касается презумпции невиновности, то о ней говорится лишь в связи с нарушениями уголовного законодательства, что к данному конкретному факту отношения не имеет. Налицо чистая случайность, которую  можно связать с нарушением школьной дисциплины, в том случае, если окно было разбито преднамеренно.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590452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B898D40-B819-42FE-A3B3-AC84E6C9E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Ситуация 4.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44EA973-551E-4FFF-B210-AB920C8C0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Учитель. Оля, ты сегодня дежурная, вытри, пожалуйста, доску и полей цветы.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Оля. Вы не имеете права заставлять меня дежурить!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Конвенци­ей ребенка запрещено насилие над детьми!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46167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46FE3E-F6FE-4FEA-A497-1BCE9C784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08BCE0E-C739-4562-9126-B487AE65C7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прав у Оли есть и обязанности - дежурного (как и всех детей класса). Кроме того, есть обязанность уважать права дру­гих людей начистоту в классе. Ее права действуют, если не нарушают права других!)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20717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1D3C93-3012-44F4-85B3-A68684BE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Ситуация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11BB6AB-539B-487C-98BF-F0D2622C4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Учитель. Миша, убери пожалуйста за собой посуду.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Миша: Почему я должен убирать? Пусть работники столовой убирают. </a:t>
            </a:r>
          </a:p>
        </p:txBody>
      </p:sp>
    </p:spTree>
    <p:extLst>
      <p:ext uri="{BB962C8B-B14F-4D97-AF65-F5344CB8AC3E}">
        <p14:creationId xmlns:p14="http://schemas.microsoft.com/office/powerpoint/2010/main" xmlns="" val="42780663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D39370-32FA-43C6-A5B2-DC9F828CD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B10B41A-D678-4739-ACCE-16C747D880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обязаны  уважительно относится к работникам столовой. Учащийся обязан после приема пищи убрать со стола посуду.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38581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6467EFF-C86C-4846-B74C-D839E25B3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Ситуация 6.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36D52B3-A391-4EBE-A048-84E23CAC8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Гриша, слезь с подоконника!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Гриша: Почему я должен слезть с подоконника, хочу и буду сидеть</a:t>
            </a:r>
            <a:r>
              <a:rPr lang="ru-RU" dirty="0"/>
              <a:t>.</a:t>
            </a:r>
            <a:r>
              <a:rPr lang="ru-RU" i="1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8921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1982" t="1408" b="2864"/>
          <a:stretch>
            <a:fillRect/>
          </a:stretch>
        </p:blipFill>
        <p:spPr bwMode="auto">
          <a:xfrm>
            <a:off x="6888089" y="908720"/>
            <a:ext cx="3560415" cy="4896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55640" y="260649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+mj-lt"/>
              </a:rPr>
              <a:t>Всеобщей декларации прав человека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75520" y="1196752"/>
            <a:ext cx="4824536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+mj-lt"/>
              </a:rPr>
              <a:t>Принята 10 декабря 1948 года в Париже Генеральной Ассамблеей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9536" y="2852937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latin typeface="+mj-lt"/>
              </a:rPr>
              <a:t>Основные положения</a:t>
            </a:r>
            <a:r>
              <a:rPr lang="en-US" sz="2000" i="1" dirty="0">
                <a:latin typeface="+mj-lt"/>
              </a:rPr>
              <a:t>:</a:t>
            </a:r>
            <a:endParaRPr lang="ru-RU" sz="20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3429000"/>
            <a:ext cx="52920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>
                <a:latin typeface="+mj-lt"/>
              </a:rPr>
              <a:t>Каждый человек свободен и ко всем нам должно быть одинаковое отношение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latin typeface="+mj-lt"/>
              </a:rPr>
              <a:t>Все люди равны, несмотря на различия, например, в цвете кожи, пола, религии, языка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latin typeface="+mj-lt"/>
              </a:rPr>
              <a:t>Каждый человек имеет право на жизнь, на свободу и на личную неприкосновенность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latin typeface="+mj-lt"/>
              </a:rPr>
              <a:t>Никто не имеет права обращаться с вами как с рабом, также как и вы не можете сделать кого-либо своим рабом</a:t>
            </a:r>
          </a:p>
          <a:p>
            <a:pPr>
              <a:buFont typeface="Arial" pitchFamily="34" charset="0"/>
              <a:buChar char="•"/>
            </a:pPr>
            <a:endParaRPr lang="ru-RU" dirty="0">
              <a:latin typeface="+mj-lt"/>
            </a:endParaRPr>
          </a:p>
        </p:txBody>
      </p:sp>
      <p:pic>
        <p:nvPicPr>
          <p:cNvPr id="1026" name="Picture 2" descr="https://arhivurokov.ru/kopilka/uploads/user_file_551ad22a14914/img_user_file_551ad22a14914_1_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95839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1BB5EE-0276-4D0B-B574-0C04286BC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9C0516A-520D-4798-B4EF-155BF86CC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самовольно раскрывать окна, сидеть на подоконниках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8444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28614"/>
            <a:ext cx="12192000" cy="75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453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5560" y="185738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+mj-lt"/>
              </a:rPr>
              <a:t>Особое место в истории прав человека занимает защита прав детей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2144" y="1637490"/>
            <a:ext cx="2736304" cy="3727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135560" y="1484784"/>
            <a:ext cx="446449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+mj-lt"/>
              </a:rPr>
              <a:t>В 1959 году принята Декларацию прав ребенка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35560" y="2924944"/>
            <a:ext cx="446449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+mj-lt"/>
              </a:rPr>
              <a:t>20 ноября 1989 года принята Конвенция о правах ребенка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0" y="5229201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+mj-lt"/>
              </a:rPr>
              <a:t>Цель  - защита детей и забота о них</a:t>
            </a:r>
          </a:p>
        </p:txBody>
      </p:sp>
    </p:spTree>
    <p:extLst>
      <p:ext uri="{BB962C8B-B14F-4D97-AF65-F5344CB8AC3E}">
        <p14:creationId xmlns:p14="http://schemas.microsoft.com/office/powerpoint/2010/main" xmlns="" val="283364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F396A3D2-40C5-4823-8CE5-57842EC006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37146" y="2743804"/>
            <a:ext cx="5877745" cy="2715004"/>
          </a:xfrm>
          <a:prstGeom prst="rect">
            <a:avLst/>
          </a:prstGeom>
        </p:spPr>
      </p:pic>
      <p:pic>
        <p:nvPicPr>
          <p:cNvPr id="5" name="Picture 2" descr="http://present5.com/presentation/18094665_455235461/image-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4583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5675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780" y="324036"/>
            <a:ext cx="8229600" cy="908720"/>
          </a:xfrm>
        </p:spPr>
        <p:txBody>
          <a:bodyPr>
            <a:normAutofit/>
          </a:bodyPr>
          <a:lstStyle/>
          <a:p>
            <a:r>
              <a:rPr lang="ru-RU" sz="4000" b="1" dirty="0"/>
              <a:t>Права человека в России</a:t>
            </a:r>
          </a:p>
        </p:txBody>
      </p:sp>
      <p:pic>
        <p:nvPicPr>
          <p:cNvPr id="33794" name="Picture 2" descr="http://rostlib.ru/news/2013/constitutionDay/con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1538" y="867399"/>
            <a:ext cx="3336950" cy="4018926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486779" y="1341637"/>
            <a:ext cx="4871033" cy="16015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+mj-lt"/>
              </a:rPr>
              <a:t>Конституция Российской Федерации была принята в 1993 году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54906" y="3374717"/>
            <a:ext cx="5364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+mj-lt"/>
              </a:rPr>
              <a:t>Одна из важнейших целей Конституция – это закрепление прав и свобод человека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6779" y="5014189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+mj-lt"/>
              </a:rPr>
              <a:t>«В Российской Федерации признаются и гарантируются права и свободы человека и гражданина согласно общепризнанным принципам и нормам международного права и в соответствии с настоящей Конституцией»</a:t>
            </a:r>
          </a:p>
        </p:txBody>
      </p:sp>
    </p:spTree>
    <p:extLst>
      <p:ext uri="{BB962C8B-B14F-4D97-AF65-F5344CB8AC3E}">
        <p14:creationId xmlns:p14="http://schemas.microsoft.com/office/powerpoint/2010/main" xmlns="" val="4027756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404" y="197199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/>
              <a:t>Права и свободы человека и гражданина </a:t>
            </a:r>
            <a:br>
              <a:rPr lang="ru-RU" sz="3200" dirty="0"/>
            </a:br>
            <a:r>
              <a:rPr lang="ru-RU" sz="3200" dirty="0"/>
              <a:t>По Конституции Российской Федерации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8663" y="1598514"/>
            <a:ext cx="41729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+mj-lt"/>
              </a:rPr>
              <a:t>Личные права: </a:t>
            </a:r>
            <a:endParaRPr lang="en-US" sz="2000" b="1" dirty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+mj-lt"/>
              </a:rPr>
              <a:t>Все равны перед законом и судом</a:t>
            </a:r>
            <a:endParaRPr lang="en-US" sz="2000" dirty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+mj-lt"/>
              </a:rPr>
              <a:t>каждый имеет право на жизнь</a:t>
            </a:r>
            <a:endParaRPr lang="en-US" sz="2000" dirty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+mj-lt"/>
              </a:rPr>
              <a:t>достоинство личности охраняется государством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28663" y="4077073"/>
            <a:ext cx="536733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+mj-lt"/>
              </a:rPr>
              <a:t>Политические и гражданские права: </a:t>
            </a:r>
            <a:endParaRPr lang="en-US" sz="2000" b="1" dirty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+mj-lt"/>
              </a:rPr>
              <a:t>Сбор, хранение, использование и распространение информации о частной жизни лица без его согласия не допускается</a:t>
            </a:r>
            <a:endParaRPr lang="en-US" sz="2000" dirty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+mj-lt"/>
              </a:rPr>
              <a:t>жилище неприкосновенно</a:t>
            </a:r>
            <a:endParaRPr lang="en-US" sz="2000" dirty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+mj-lt"/>
              </a:rPr>
              <a:t>каждый вправе определять национальную принадлежность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96658" y="1437385"/>
            <a:ext cx="4499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dirty="0">
                <a:latin typeface="+mj-lt"/>
              </a:rPr>
              <a:t>Социальные права: </a:t>
            </a:r>
            <a:endParaRPr lang="en-US" sz="2000" b="1" dirty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+mj-lt"/>
              </a:rPr>
              <a:t>материнство и детство, семья находятся под защитой государства</a:t>
            </a:r>
            <a:endParaRPr lang="en-US" sz="2000" dirty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+mj-lt"/>
              </a:rPr>
              <a:t>каждому гарантируется социальное обеспечение по возрасту</a:t>
            </a:r>
            <a:endParaRPr lang="en-US" sz="2000" dirty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+mj-lt"/>
              </a:rPr>
              <a:t>каждый имеет право на жилище и другие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96658" y="4495974"/>
            <a:ext cx="3960440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latin typeface="+mj-lt"/>
              </a:rPr>
              <a:t>C</a:t>
            </a:r>
            <a:r>
              <a:rPr lang="ru-RU" sz="2000" dirty="0" err="1">
                <a:latin typeface="+mj-lt"/>
              </a:rPr>
              <a:t>огласно</a:t>
            </a:r>
            <a:r>
              <a:rPr lang="ru-RU" sz="2000" dirty="0">
                <a:latin typeface="+mj-lt"/>
              </a:rPr>
              <a:t> Конституции РФ защищаются любыми способами, не</a:t>
            </a:r>
            <a:r>
              <a:rPr lang="en-US" sz="2000" dirty="0">
                <a:latin typeface="+mj-lt"/>
              </a:rPr>
              <a:t> </a:t>
            </a:r>
            <a:r>
              <a:rPr lang="ru-RU" sz="2000" dirty="0">
                <a:latin typeface="+mj-lt"/>
              </a:rPr>
              <a:t>запрещенными законом.</a:t>
            </a:r>
          </a:p>
        </p:txBody>
      </p:sp>
    </p:spTree>
    <p:extLst>
      <p:ext uri="{BB962C8B-B14F-4D97-AF65-F5344CB8AC3E}">
        <p14:creationId xmlns:p14="http://schemas.microsoft.com/office/powerpoint/2010/main" xmlns="" val="4078695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722"/>
          <a:stretch/>
        </p:blipFill>
        <p:spPr>
          <a:xfrm>
            <a:off x="188119" y="0"/>
            <a:ext cx="9398793" cy="6654800"/>
          </a:xfrm>
        </p:spPr>
      </p:pic>
    </p:spTree>
    <p:extLst>
      <p:ext uri="{BB962C8B-B14F-4D97-AF65-F5344CB8AC3E}">
        <p14:creationId xmlns:p14="http://schemas.microsoft.com/office/powerpoint/2010/main" xmlns="" val="1890041279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370</TotalTime>
  <Words>846</Words>
  <Application>Microsoft Office PowerPoint</Application>
  <PresentationFormat>Произвольный</PresentationFormat>
  <Paragraphs>79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Грань</vt:lpstr>
      <vt:lpstr>Слайд 1</vt:lpstr>
      <vt:lpstr>Слайд 2</vt:lpstr>
      <vt:lpstr>Слайд 3</vt:lpstr>
      <vt:lpstr>Слайд 4</vt:lpstr>
      <vt:lpstr>Слайд 5</vt:lpstr>
      <vt:lpstr>Слайд 6</vt:lpstr>
      <vt:lpstr>Права человека в России</vt:lpstr>
      <vt:lpstr>Права и свободы человека и гражданина  По Конституции Российской Федерации</vt:lpstr>
      <vt:lpstr>Слайд 9</vt:lpstr>
      <vt:lpstr>Что же такое права человека?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Ситуация 3.</vt:lpstr>
      <vt:lpstr>Слайд 24</vt:lpstr>
      <vt:lpstr>Ситуация 4.</vt:lpstr>
      <vt:lpstr>Слайд 26</vt:lpstr>
      <vt:lpstr>Ситуация 5</vt:lpstr>
      <vt:lpstr>Слайд 28</vt:lpstr>
      <vt:lpstr>Ситуация 6.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Лобань</dc:creator>
  <cp:lastModifiedBy>Admin</cp:lastModifiedBy>
  <cp:revision>35</cp:revision>
  <dcterms:created xsi:type="dcterms:W3CDTF">2017-12-10T10:36:51Z</dcterms:created>
  <dcterms:modified xsi:type="dcterms:W3CDTF">2020-12-10T07:45:38Z</dcterms:modified>
</cp:coreProperties>
</file>