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2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92549E0-ADA5-4293-8892-62FFA7660F51}" type="datetimeFigureOut">
              <a:rPr lang="ru-RU" smtClean="0"/>
              <a:t>19.03.2014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4832FD9-FB55-420B-9961-F24CA7EBE5C4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002060"/>
                </a:solidFill>
              </a:rPr>
              <a:t>Морфология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. </a:t>
            </a:r>
            <a:r>
              <a:rPr lang="ru-RU" sz="3600" b="1" dirty="0" err="1" smtClean="0">
                <a:solidFill>
                  <a:srgbClr val="FFFF00"/>
                </a:solidFill>
              </a:rPr>
              <a:t>Предметияб</a:t>
            </a:r>
            <a:r>
              <a:rPr lang="ru-RU" sz="3600" b="1" dirty="0" smtClean="0">
                <a:solidFill>
                  <a:srgbClr val="FFFF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ц</a:t>
            </a:r>
            <a:r>
              <a:rPr lang="en-US" sz="3600" b="1" smtClean="0">
                <a:solidFill>
                  <a:srgbClr val="FFFF00"/>
                </a:solidFill>
              </a:rPr>
              <a:t>I</a:t>
            </a:r>
            <a:r>
              <a:rPr lang="ru-RU" sz="3600" b="1" smtClean="0">
                <a:solidFill>
                  <a:srgbClr val="FFFF00"/>
                </a:solidFill>
              </a:rPr>
              <a:t>ар</a:t>
            </a:r>
            <a:r>
              <a:rPr lang="ru-RU" sz="36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3600" b="1" dirty="0">
                <a:solidFill>
                  <a:srgbClr val="FFFF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                      5 класс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664"/>
            <a:ext cx="4176464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304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Г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адан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вихьизавулел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предметиял</a:t>
            </a:r>
            <a:r>
              <a:rPr lang="ru-RU" sz="3200" b="1" dirty="0" smtClean="0">
                <a:solidFill>
                  <a:srgbClr val="FFFF00"/>
                </a:solidFill>
              </a:rPr>
              <a:t> ц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арал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кинал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суалазе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жаваблъун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рач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унел</a:t>
            </a:r>
            <a:r>
              <a:rPr lang="ru-RU" sz="3200" b="1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1) </a:t>
            </a:r>
            <a:r>
              <a:rPr lang="ru-RU" sz="3200" b="1" dirty="0" err="1" smtClean="0">
                <a:solidFill>
                  <a:srgbClr val="FF0000"/>
                </a:solidFill>
              </a:rPr>
              <a:t>Щиб</a:t>
            </a:r>
            <a:r>
              <a:rPr lang="ru-RU" sz="32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2) </a:t>
            </a:r>
            <a:r>
              <a:rPr lang="ru-RU" sz="3200" b="1" dirty="0" err="1" smtClean="0">
                <a:solidFill>
                  <a:srgbClr val="FF0000"/>
                </a:solidFill>
              </a:rPr>
              <a:t>Щив</a:t>
            </a:r>
            <a:r>
              <a:rPr lang="ru-RU" sz="3200" b="1" dirty="0" smtClean="0">
                <a:solidFill>
                  <a:srgbClr val="FF0000"/>
                </a:solidFill>
              </a:rPr>
              <a:t>? </a:t>
            </a:r>
            <a:r>
              <a:rPr lang="ru-RU" sz="3200" b="1" dirty="0" err="1" smtClean="0">
                <a:solidFill>
                  <a:srgbClr val="FF0000"/>
                </a:solidFill>
              </a:rPr>
              <a:t>Щий</a:t>
            </a:r>
            <a:r>
              <a:rPr lang="ru-RU" sz="3200" b="1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ru-RU" sz="3200" b="1" dirty="0" err="1" smtClean="0">
                <a:solidFill>
                  <a:srgbClr val="FFFF00"/>
                </a:solidFill>
              </a:rPr>
              <a:t>Предметиял</a:t>
            </a:r>
            <a:r>
              <a:rPr lang="ru-RU" sz="3200" b="1" dirty="0" smtClean="0">
                <a:solidFill>
                  <a:srgbClr val="FFFF00"/>
                </a:solidFill>
              </a:rPr>
              <a:t> ц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арал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кинаб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мухъилъ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кьун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ругел</a:t>
            </a:r>
            <a:r>
              <a:rPr lang="ru-RU" sz="3200" b="1" dirty="0" smtClean="0">
                <a:solidFill>
                  <a:srgbClr val="FFFF00"/>
                </a:solidFill>
              </a:rPr>
              <a:t>?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1) </a:t>
            </a:r>
            <a:r>
              <a:rPr lang="ru-RU" sz="3600" b="1" dirty="0" err="1" smtClean="0">
                <a:solidFill>
                  <a:srgbClr val="FF0000"/>
                </a:solidFill>
              </a:rPr>
              <a:t>рогьел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гьоло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къали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гъвет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2) </a:t>
            </a:r>
            <a:r>
              <a:rPr lang="ru-RU" sz="3600" b="1" dirty="0" err="1" smtClean="0">
                <a:solidFill>
                  <a:srgbClr val="FF0000"/>
                </a:solidFill>
              </a:rPr>
              <a:t>багьаяб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хирияб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хераб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сурукъаб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3) бакана, </a:t>
            </a:r>
            <a:r>
              <a:rPr lang="ru-RU" sz="3600" b="1" dirty="0" err="1" smtClean="0">
                <a:solidFill>
                  <a:srgbClr val="FF0000"/>
                </a:solidFill>
              </a:rPr>
              <a:t>бетана</a:t>
            </a:r>
            <a:r>
              <a:rPr lang="ru-RU" sz="3600" b="1" dirty="0" smtClean="0">
                <a:solidFill>
                  <a:srgbClr val="FF0000"/>
                </a:solidFill>
              </a:rPr>
              <a:t>, </a:t>
            </a:r>
            <a:r>
              <a:rPr lang="ru-RU" sz="3600" b="1" dirty="0" err="1" smtClean="0">
                <a:solidFill>
                  <a:srgbClr val="FF0000"/>
                </a:solidFill>
              </a:rPr>
              <a:t>бихьана</a:t>
            </a:r>
            <a:r>
              <a:rPr lang="ru-RU" sz="3600" b="1" dirty="0" smtClean="0">
                <a:solidFill>
                  <a:srgbClr val="FF0000"/>
                </a:solidFill>
              </a:rPr>
              <a:t>, ц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smtClean="0">
                <a:solidFill>
                  <a:srgbClr val="FF0000"/>
                </a:solidFill>
              </a:rPr>
              <a:t>алана.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1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>
                <a:solidFill>
                  <a:srgbClr val="FFFF00"/>
                </a:solidFill>
              </a:rPr>
              <a:t>Дарсил</a:t>
            </a:r>
            <a:r>
              <a:rPr lang="ru-RU" sz="4400" dirty="0" smtClean="0">
                <a:solidFill>
                  <a:srgbClr val="FFFF00"/>
                </a:solidFill>
              </a:rPr>
              <a:t> х</a:t>
            </a:r>
            <a:r>
              <a:rPr lang="en-US" sz="4400" dirty="0" smtClean="0">
                <a:solidFill>
                  <a:srgbClr val="FFFF00"/>
                </a:solidFill>
              </a:rPr>
              <a:t>I</a:t>
            </a:r>
            <a:r>
              <a:rPr lang="ru-RU" sz="4400" dirty="0" err="1" smtClean="0">
                <a:solidFill>
                  <a:srgbClr val="FFFF00"/>
                </a:solidFill>
              </a:rPr>
              <a:t>асилал</a:t>
            </a:r>
            <a:r>
              <a:rPr lang="ru-RU" sz="4400" dirty="0" smtClean="0">
                <a:solidFill>
                  <a:srgbClr val="FFFF00"/>
                </a:solidFill>
              </a:rPr>
              <a:t> </a:t>
            </a:r>
            <a:r>
              <a:rPr lang="ru-RU" sz="4400" dirty="0" err="1" smtClean="0">
                <a:solidFill>
                  <a:srgbClr val="FFFF00"/>
                </a:solidFill>
              </a:rPr>
              <a:t>гьари</a:t>
            </a:r>
            <a:r>
              <a:rPr lang="ru-RU" sz="4400" dirty="0" smtClean="0">
                <a:solidFill>
                  <a:srgbClr val="FFFF00"/>
                </a:solidFill>
              </a:rPr>
              <a:t>.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Предмет </a:t>
            </a:r>
            <a:r>
              <a:rPr lang="ru-RU" sz="4400" b="1" dirty="0" err="1" smtClean="0">
                <a:solidFill>
                  <a:srgbClr val="FF0000"/>
                </a:solidFill>
              </a:rPr>
              <a:t>бихьизабулеб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каламалъул</a:t>
            </a:r>
            <a:r>
              <a:rPr lang="ru-RU" sz="4400" b="1" dirty="0" smtClean="0">
                <a:solidFill>
                  <a:srgbClr val="FF0000"/>
                </a:solidFill>
              </a:rPr>
              <a:t> бут</a:t>
            </a:r>
            <a:r>
              <a:rPr lang="en-US" sz="4400" b="1" dirty="0" smtClean="0">
                <a:solidFill>
                  <a:srgbClr val="FF0000"/>
                </a:solidFill>
              </a:rPr>
              <a:t>I</a:t>
            </a:r>
            <a:r>
              <a:rPr lang="ru-RU" sz="4400" b="1" dirty="0" err="1" smtClean="0">
                <a:solidFill>
                  <a:srgbClr val="FF0000"/>
                </a:solidFill>
              </a:rPr>
              <a:t>аялда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щиб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абулеб</a:t>
            </a:r>
            <a:r>
              <a:rPr lang="ru-RU" sz="44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Чан </a:t>
            </a:r>
            <a:r>
              <a:rPr lang="ru-RU" sz="4400" b="1" dirty="0" err="1" smtClean="0">
                <a:solidFill>
                  <a:srgbClr val="FF0000"/>
                </a:solidFill>
              </a:rPr>
              <a:t>каламалъул</a:t>
            </a:r>
            <a:r>
              <a:rPr lang="ru-RU" sz="4400" b="1" dirty="0" smtClean="0">
                <a:solidFill>
                  <a:srgbClr val="FF0000"/>
                </a:solidFill>
              </a:rPr>
              <a:t> бут</a:t>
            </a:r>
            <a:r>
              <a:rPr lang="en-US" sz="4400" b="1" dirty="0" smtClean="0">
                <a:solidFill>
                  <a:srgbClr val="FF0000"/>
                </a:solidFill>
              </a:rPr>
              <a:t>I</a:t>
            </a:r>
            <a:r>
              <a:rPr lang="ru-RU" sz="4400" b="1" dirty="0" smtClean="0">
                <a:solidFill>
                  <a:srgbClr val="FF0000"/>
                </a:solidFill>
              </a:rPr>
              <a:t>а </a:t>
            </a:r>
            <a:r>
              <a:rPr lang="ru-RU" sz="4400" b="1" dirty="0" err="1" smtClean="0">
                <a:solidFill>
                  <a:srgbClr val="FF0000"/>
                </a:solidFill>
              </a:rPr>
              <a:t>бугеб</a:t>
            </a:r>
            <a:r>
              <a:rPr lang="ru-RU" sz="4400" b="1" dirty="0" smtClean="0">
                <a:solidFill>
                  <a:srgbClr val="FF0000"/>
                </a:solidFill>
              </a:rPr>
              <a:t> авар </a:t>
            </a:r>
            <a:r>
              <a:rPr lang="ru-RU" sz="4400" b="1" dirty="0" err="1" smtClean="0">
                <a:solidFill>
                  <a:srgbClr val="FF0000"/>
                </a:solidFill>
              </a:rPr>
              <a:t>мац</a:t>
            </a:r>
            <a:r>
              <a:rPr lang="en-US" sz="4400" b="1" dirty="0" smtClean="0">
                <a:solidFill>
                  <a:srgbClr val="FF0000"/>
                </a:solidFill>
              </a:rPr>
              <a:t>I</a:t>
            </a:r>
            <a:r>
              <a:rPr lang="ru-RU" sz="4400" b="1" dirty="0" err="1" smtClean="0">
                <a:solidFill>
                  <a:srgbClr val="FF0000"/>
                </a:solidFill>
              </a:rPr>
              <a:t>алда</a:t>
            </a:r>
            <a:r>
              <a:rPr lang="ru-RU" sz="4400" b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4400" b="1" dirty="0" err="1" smtClean="0">
                <a:solidFill>
                  <a:srgbClr val="FF0000"/>
                </a:solidFill>
              </a:rPr>
              <a:t>Кинаб</a:t>
            </a:r>
            <a:r>
              <a:rPr lang="ru-RU" sz="4400" b="1" dirty="0" smtClean="0">
                <a:solidFill>
                  <a:srgbClr val="FF0000"/>
                </a:solidFill>
              </a:rPr>
              <a:t> к</a:t>
            </a:r>
            <a:r>
              <a:rPr lang="en-US" sz="4400" b="1" dirty="0" smtClean="0">
                <a:solidFill>
                  <a:srgbClr val="FF0000"/>
                </a:solidFill>
              </a:rPr>
              <a:t>I</a:t>
            </a:r>
            <a:r>
              <a:rPr lang="ru-RU" sz="4400" b="1" dirty="0" smtClean="0">
                <a:solidFill>
                  <a:srgbClr val="FF0000"/>
                </a:solidFill>
              </a:rPr>
              <a:t>иго </a:t>
            </a:r>
            <a:r>
              <a:rPr lang="ru-RU" sz="4400" b="1" dirty="0" err="1" smtClean="0">
                <a:solidFill>
                  <a:srgbClr val="FF0000"/>
                </a:solidFill>
              </a:rPr>
              <a:t>группаялде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гьел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рикьулел</a:t>
            </a:r>
            <a:r>
              <a:rPr lang="ru-RU" sz="4400" b="1" dirty="0" smtClean="0">
                <a:solidFill>
                  <a:srgbClr val="FF0000"/>
                </a:solidFill>
              </a:rPr>
              <a:t>?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6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err="1" smtClean="0">
                <a:solidFill>
                  <a:srgbClr val="00B050"/>
                </a:solidFill>
              </a:rPr>
              <a:t>Рокъобе</a:t>
            </a:r>
            <a:r>
              <a:rPr lang="ru-RU" sz="6000" dirty="0" smtClean="0">
                <a:solidFill>
                  <a:srgbClr val="00B050"/>
                </a:solidFill>
              </a:rPr>
              <a:t> х</a:t>
            </a:r>
            <a:r>
              <a:rPr lang="en-US" sz="6000" dirty="0">
                <a:solidFill>
                  <a:srgbClr val="00B050"/>
                </a:solidFill>
              </a:rPr>
              <a:t>I</a:t>
            </a:r>
            <a:r>
              <a:rPr lang="ru-RU" sz="6000" dirty="0" err="1" smtClean="0">
                <a:solidFill>
                  <a:srgbClr val="00B050"/>
                </a:solidFill>
              </a:rPr>
              <a:t>алт</a:t>
            </a:r>
            <a:r>
              <a:rPr lang="en-US" sz="6000" dirty="0" smtClean="0">
                <a:solidFill>
                  <a:srgbClr val="00B050"/>
                </a:solidFill>
              </a:rPr>
              <a:t>I</a:t>
            </a:r>
            <a:r>
              <a:rPr lang="ru-RU" sz="6000" dirty="0" smtClean="0">
                <a:solidFill>
                  <a:srgbClr val="00B050"/>
                </a:solidFill>
              </a:rPr>
              <a:t>и.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FFC000"/>
                </a:solidFill>
              </a:rPr>
              <a:t>П. </a:t>
            </a:r>
          </a:p>
          <a:p>
            <a:r>
              <a:rPr lang="ru-RU" sz="8000" b="1" dirty="0" smtClean="0">
                <a:solidFill>
                  <a:srgbClr val="FFC000"/>
                </a:solidFill>
              </a:rPr>
              <a:t>№ 414</a:t>
            </a:r>
            <a:endParaRPr lang="ru-RU" sz="8000" b="1" dirty="0">
              <a:solidFill>
                <a:srgbClr val="FFC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628800"/>
            <a:ext cx="453650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818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FFFF00"/>
                </a:solidFill>
              </a:rPr>
              <a:t>    </a:t>
            </a:r>
            <a:r>
              <a:rPr lang="ru-RU" sz="6000" dirty="0" err="1" smtClean="0">
                <a:solidFill>
                  <a:srgbClr val="FFFF00"/>
                </a:solidFill>
              </a:rPr>
              <a:t>Дарсил</a:t>
            </a:r>
            <a:r>
              <a:rPr lang="ru-RU" sz="6000" dirty="0" smtClean="0">
                <a:solidFill>
                  <a:srgbClr val="FFFF00"/>
                </a:solidFill>
              </a:rPr>
              <a:t> </a:t>
            </a:r>
            <a:r>
              <a:rPr lang="ru-RU" sz="6000" dirty="0" err="1" smtClean="0">
                <a:solidFill>
                  <a:srgbClr val="FFFF00"/>
                </a:solidFill>
              </a:rPr>
              <a:t>мурадал</a:t>
            </a:r>
            <a:r>
              <a:rPr lang="ru-RU" sz="6000" dirty="0" smtClean="0">
                <a:solidFill>
                  <a:srgbClr val="FFFF00"/>
                </a:solidFill>
              </a:rPr>
              <a:t>:</a:t>
            </a:r>
            <a:endParaRPr lang="ru-RU" sz="6000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1. </a:t>
            </a:r>
            <a:r>
              <a:rPr lang="ru-RU" sz="3600" b="1" dirty="0" err="1" smtClean="0">
                <a:solidFill>
                  <a:srgbClr val="FFFF00"/>
                </a:solidFill>
              </a:rPr>
              <a:t>морфологиялъе</a:t>
            </a:r>
            <a:r>
              <a:rPr lang="ru-RU" sz="3600" b="1" dirty="0" smtClean="0">
                <a:solidFill>
                  <a:srgbClr val="FFFF00"/>
                </a:solidFill>
              </a:rPr>
              <a:t> баян </a:t>
            </a:r>
            <a:r>
              <a:rPr lang="ru-RU" sz="3600" b="1" dirty="0" err="1" smtClean="0">
                <a:solidFill>
                  <a:srgbClr val="FFFF00"/>
                </a:solidFill>
              </a:rPr>
              <a:t>кьезе</a:t>
            </a:r>
            <a:r>
              <a:rPr lang="ru-RU" sz="3600" b="1" dirty="0" smtClean="0">
                <a:solidFill>
                  <a:srgbClr val="FFFF00"/>
                </a:solidFill>
              </a:rPr>
              <a:t>;</a:t>
            </a:r>
          </a:p>
          <a:p>
            <a:r>
              <a:rPr lang="ru-RU" sz="3600" b="1" dirty="0" smtClean="0">
                <a:solidFill>
                  <a:srgbClr val="FFFF00"/>
                </a:solidFill>
              </a:rPr>
              <a:t>2. </a:t>
            </a:r>
            <a:r>
              <a:rPr lang="ru-RU" sz="3600" b="1" dirty="0" err="1" smtClean="0">
                <a:solidFill>
                  <a:srgbClr val="FFFF00"/>
                </a:solidFill>
              </a:rPr>
              <a:t>Предметияб</a:t>
            </a:r>
            <a:r>
              <a:rPr lang="ru-RU" sz="3600" b="1" dirty="0" smtClean="0">
                <a:solidFill>
                  <a:srgbClr val="FFFF00"/>
                </a:solidFill>
              </a:rPr>
              <a:t> ц1аралъул х1акъалъулъ </a:t>
            </a:r>
            <a:r>
              <a:rPr lang="ru-RU" sz="3600" b="1" dirty="0" err="1" smtClean="0">
                <a:solidFill>
                  <a:srgbClr val="FFFF00"/>
                </a:solidFill>
              </a:rPr>
              <a:t>баянал</a:t>
            </a:r>
            <a:r>
              <a:rPr lang="ru-RU" sz="3600" b="1" dirty="0" smtClean="0">
                <a:solidFill>
                  <a:srgbClr val="FFFF00"/>
                </a:solidFill>
              </a:rPr>
              <a:t> г1ат1ид </a:t>
            </a:r>
            <a:r>
              <a:rPr lang="ru-RU" sz="3600" b="1" dirty="0" err="1" smtClean="0">
                <a:solidFill>
                  <a:srgbClr val="FFFF00"/>
                </a:solidFill>
              </a:rPr>
              <a:t>гьари</a:t>
            </a:r>
            <a:r>
              <a:rPr lang="ru-RU" sz="3600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sz="3600" b="1" dirty="0" smtClean="0">
                <a:solidFill>
                  <a:srgbClr val="FFFF00"/>
                </a:solidFill>
              </a:rPr>
              <a:t>3. </a:t>
            </a:r>
            <a:r>
              <a:rPr lang="ru-RU" sz="3600" b="1" dirty="0" err="1" smtClean="0">
                <a:solidFill>
                  <a:srgbClr val="FFFF00"/>
                </a:solidFill>
              </a:rPr>
              <a:t>Лъималазул</a:t>
            </a:r>
            <a:r>
              <a:rPr lang="ru-RU" sz="3600" b="1" dirty="0" smtClean="0">
                <a:solidFill>
                  <a:srgbClr val="FFFF00"/>
                </a:solidFill>
              </a:rPr>
              <a:t> кала цебет1езаби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1026" name="Picture 2" descr="C:\Users\школа\AppData\Local\Microsoft\Windows\Temporary Internet Files\Content.IE5\TZ1R5TGD\MP90022768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221088"/>
            <a:ext cx="3657600" cy="241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830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C000"/>
                </a:solidFill>
              </a:rPr>
              <a:t>Рек</a:t>
            </a:r>
            <a:r>
              <a:rPr lang="en-US" sz="4400" dirty="0" smtClean="0">
                <a:solidFill>
                  <a:srgbClr val="FFC000"/>
                </a:solidFill>
              </a:rPr>
              <a:t>I</a:t>
            </a:r>
            <a:r>
              <a:rPr lang="ru-RU" sz="4400" dirty="0" err="1" smtClean="0">
                <a:solidFill>
                  <a:srgbClr val="FFC000"/>
                </a:solidFill>
              </a:rPr>
              <a:t>елгъеялъулаб</a:t>
            </a:r>
            <a:r>
              <a:rPr lang="ru-RU" sz="4400" dirty="0" smtClean="0">
                <a:solidFill>
                  <a:srgbClr val="FFC000"/>
                </a:solidFill>
              </a:rPr>
              <a:t> </a:t>
            </a:r>
            <a:r>
              <a:rPr lang="ru-RU" sz="4400" dirty="0" smtClean="0">
                <a:solidFill>
                  <a:srgbClr val="FFC000"/>
                </a:solidFill>
              </a:rPr>
              <a:t>грамматика</a:t>
            </a:r>
            <a:endParaRPr lang="ru-RU" sz="44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  <a:solidFill>
            <a:srgbClr val="00B050"/>
          </a:solidFill>
        </p:spPr>
        <p:txBody>
          <a:bodyPr>
            <a:normAutofit fontScale="92500" lnSpcReduction="10000"/>
          </a:bodyPr>
          <a:lstStyle/>
          <a:p>
            <a:r>
              <a:rPr lang="ru-RU" sz="3200" b="1" dirty="0" err="1" smtClean="0">
                <a:solidFill>
                  <a:srgbClr val="FFFF00"/>
                </a:solidFill>
              </a:rPr>
              <a:t>Гьал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раг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smtClean="0">
                <a:solidFill>
                  <a:srgbClr val="FFFF00"/>
                </a:solidFill>
              </a:rPr>
              <a:t>абазе </a:t>
            </a:r>
            <a:r>
              <a:rPr lang="ru-RU" sz="3200" b="1" dirty="0" err="1" smtClean="0">
                <a:solidFill>
                  <a:srgbClr val="FFFF00"/>
                </a:solidFill>
              </a:rPr>
              <a:t>антонимал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рате</a:t>
            </a:r>
            <a:r>
              <a:rPr lang="ru-RU" sz="3200" b="1" dirty="0" smtClean="0">
                <a:solidFill>
                  <a:srgbClr val="FFFF00"/>
                </a:solidFill>
              </a:rPr>
              <a:t>. </a:t>
            </a:r>
            <a:r>
              <a:rPr lang="ru-RU" sz="3200" b="1" dirty="0" err="1" smtClean="0">
                <a:solidFill>
                  <a:srgbClr val="FFFF00"/>
                </a:solidFill>
              </a:rPr>
              <a:t>Суал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лъе</a:t>
            </a:r>
            <a:r>
              <a:rPr lang="ru-RU" dirty="0" smtClean="0"/>
              <a:t>.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Гьудул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Авал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Рокьи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Къо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Суал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r>
              <a:rPr lang="ru-RU" sz="3900" b="1" dirty="0" smtClean="0">
                <a:solidFill>
                  <a:srgbClr val="FF0000"/>
                </a:solidFill>
              </a:rPr>
              <a:t>Зоб – </a:t>
            </a:r>
          </a:p>
          <a:p>
            <a:r>
              <a:rPr lang="ru-RU" sz="3900" b="1" dirty="0" err="1" smtClean="0">
                <a:solidFill>
                  <a:srgbClr val="FF0000"/>
                </a:solidFill>
              </a:rPr>
              <a:t>Рагъ</a:t>
            </a:r>
            <a:r>
              <a:rPr lang="ru-RU" sz="3900" b="1" dirty="0" smtClean="0">
                <a:solidFill>
                  <a:srgbClr val="FF0000"/>
                </a:solidFill>
              </a:rPr>
              <a:t> – </a:t>
            </a:r>
          </a:p>
          <a:p>
            <a:endParaRPr lang="ru-RU" sz="3900" b="1" dirty="0" smtClean="0"/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429000"/>
            <a:ext cx="3528392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78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solidFill>
            <a:srgbClr val="FFC000"/>
          </a:solidFill>
        </p:spPr>
        <p:txBody>
          <a:bodyPr/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FFFF00"/>
                </a:solidFill>
              </a:rPr>
              <a:t>Морфология  </a:t>
            </a:r>
            <a:r>
              <a:rPr lang="ru-RU" sz="3200" b="1" dirty="0" err="1" smtClean="0">
                <a:solidFill>
                  <a:srgbClr val="FFFF00"/>
                </a:solidFill>
              </a:rPr>
              <a:t>ккола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мац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азул</a:t>
            </a:r>
            <a:r>
              <a:rPr lang="ru-RU" sz="3200" b="1" dirty="0" smtClean="0">
                <a:solidFill>
                  <a:srgbClr val="FFFF00"/>
                </a:solidFill>
              </a:rPr>
              <a:t> г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елмуялъул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цо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</a:rPr>
              <a:t>бут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smtClean="0">
                <a:solidFill>
                  <a:srgbClr val="FFFF00"/>
                </a:solidFill>
              </a:rPr>
              <a:t>а</a:t>
            </a:r>
            <a:r>
              <a:rPr lang="ru-RU" sz="3200" b="1" dirty="0" smtClean="0">
                <a:solidFill>
                  <a:srgbClr val="FFFF00"/>
                </a:solidFill>
              </a:rPr>
              <a:t>. </a:t>
            </a:r>
            <a:r>
              <a:rPr lang="ru-RU" sz="3200" b="1" dirty="0" err="1" smtClean="0">
                <a:solidFill>
                  <a:srgbClr val="FFFF00"/>
                </a:solidFill>
              </a:rPr>
              <a:t>Гьелда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гъорлъе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уна</a:t>
            </a:r>
            <a:r>
              <a:rPr lang="ru-RU" sz="3200" b="1" dirty="0" smtClean="0">
                <a:solidFill>
                  <a:srgbClr val="FFFF00"/>
                </a:solidFill>
              </a:rPr>
              <a:t>:</a:t>
            </a:r>
          </a:p>
          <a:p>
            <a:pPr marL="457200" indent="-457200">
              <a:buAutoNum type="arabicPeriod"/>
            </a:pPr>
            <a:r>
              <a:rPr lang="ru-RU" sz="4400" b="1" dirty="0" err="1" smtClean="0">
                <a:solidFill>
                  <a:srgbClr val="C00000"/>
                </a:solidFill>
              </a:rPr>
              <a:t>Каламалъул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</a:rPr>
              <a:t>бут</a:t>
            </a:r>
            <a:r>
              <a:rPr lang="en-US" sz="4400" b="1" dirty="0" smtClean="0">
                <a:solidFill>
                  <a:srgbClr val="C00000"/>
                </a:solidFill>
              </a:rPr>
              <a:t>I</a:t>
            </a:r>
            <a:r>
              <a:rPr lang="ru-RU" sz="4400" b="1" dirty="0" err="1" smtClean="0">
                <a:solidFill>
                  <a:srgbClr val="C00000"/>
                </a:solidFill>
              </a:rPr>
              <a:t>аби</a:t>
            </a:r>
            <a:r>
              <a:rPr lang="ru-RU" sz="4400" b="1" dirty="0" smtClean="0">
                <a:solidFill>
                  <a:srgbClr val="C00000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4400" b="1" dirty="0" err="1" smtClean="0">
                <a:solidFill>
                  <a:srgbClr val="C00000"/>
                </a:solidFill>
              </a:rPr>
              <a:t>Гьезул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</a:rPr>
              <a:t>грамматикиял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</a:rPr>
              <a:t>г</a:t>
            </a:r>
            <a:r>
              <a:rPr lang="en-US" sz="4400" b="1" dirty="0" smtClean="0">
                <a:solidFill>
                  <a:srgbClr val="C00000"/>
                </a:solidFill>
              </a:rPr>
              <a:t>I</a:t>
            </a:r>
            <a:r>
              <a:rPr lang="ru-RU" sz="4400" b="1" dirty="0" err="1" smtClean="0">
                <a:solidFill>
                  <a:srgbClr val="C00000"/>
                </a:solidFill>
              </a:rPr>
              <a:t>аламатал</a:t>
            </a:r>
            <a:r>
              <a:rPr lang="ru-RU" sz="4400" b="1" dirty="0" smtClean="0">
                <a:solidFill>
                  <a:srgbClr val="C00000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4400" b="1" dirty="0" err="1" smtClean="0">
                <a:solidFill>
                  <a:srgbClr val="C00000"/>
                </a:solidFill>
              </a:rPr>
              <a:t>Каламалъул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</a:rPr>
              <a:t>бут</a:t>
            </a:r>
            <a:r>
              <a:rPr lang="en-US" sz="4400" b="1" dirty="0" smtClean="0">
                <a:solidFill>
                  <a:srgbClr val="C00000"/>
                </a:solidFill>
              </a:rPr>
              <a:t>I</a:t>
            </a:r>
            <a:r>
              <a:rPr lang="ru-RU" sz="4400" b="1" dirty="0" err="1" smtClean="0">
                <a:solidFill>
                  <a:srgbClr val="C00000"/>
                </a:solidFill>
              </a:rPr>
              <a:t>аби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</a:rPr>
              <a:t>формабазде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</a:rPr>
              <a:t>хисиялъул</a:t>
            </a:r>
            <a:r>
              <a:rPr lang="ru-RU" sz="4400" b="1" dirty="0" smtClean="0">
                <a:solidFill>
                  <a:srgbClr val="C00000"/>
                </a:solidFill>
              </a:rPr>
              <a:t> </a:t>
            </a:r>
            <a:r>
              <a:rPr lang="ru-RU" sz="4400" b="1" dirty="0" err="1" smtClean="0">
                <a:solidFill>
                  <a:srgbClr val="C00000"/>
                </a:solidFill>
              </a:rPr>
              <a:t>къаг</a:t>
            </a:r>
            <a:r>
              <a:rPr lang="en-US" sz="4400" b="1" dirty="0" smtClean="0">
                <a:solidFill>
                  <a:srgbClr val="C00000"/>
                </a:solidFill>
              </a:rPr>
              <a:t>I</a:t>
            </a:r>
            <a:r>
              <a:rPr lang="ru-RU" sz="4400" b="1" dirty="0" err="1" smtClean="0">
                <a:solidFill>
                  <a:srgbClr val="C00000"/>
                </a:solidFill>
              </a:rPr>
              <a:t>идаби</a:t>
            </a:r>
            <a:r>
              <a:rPr lang="ru-RU" sz="4400" b="1" dirty="0" smtClean="0">
                <a:solidFill>
                  <a:srgbClr val="C00000"/>
                </a:solidFill>
              </a:rPr>
              <a:t>.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4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00B050"/>
                </a:solidFill>
              </a:rPr>
              <a:t>10 </a:t>
            </a:r>
            <a:r>
              <a:rPr lang="ru-RU" sz="6600" dirty="0" err="1" smtClean="0">
                <a:solidFill>
                  <a:srgbClr val="00B050"/>
                </a:solidFill>
              </a:rPr>
              <a:t>каламалъул</a:t>
            </a:r>
            <a:r>
              <a:rPr lang="ru-RU" sz="6600" dirty="0" smtClean="0">
                <a:solidFill>
                  <a:srgbClr val="00B050"/>
                </a:solidFill>
              </a:rPr>
              <a:t> </a:t>
            </a:r>
            <a:r>
              <a:rPr lang="ru-RU" sz="6600" dirty="0" smtClean="0">
                <a:solidFill>
                  <a:srgbClr val="00B050"/>
                </a:solidFill>
              </a:rPr>
              <a:t>бут</a:t>
            </a:r>
            <a:r>
              <a:rPr lang="en-US" sz="6600" dirty="0" smtClean="0">
                <a:solidFill>
                  <a:srgbClr val="00B050"/>
                </a:solidFill>
              </a:rPr>
              <a:t>I</a:t>
            </a:r>
            <a:r>
              <a:rPr lang="ru-RU" sz="6600" dirty="0" smtClean="0">
                <a:solidFill>
                  <a:srgbClr val="00B050"/>
                </a:solidFill>
              </a:rPr>
              <a:t>а</a:t>
            </a:r>
            <a:endParaRPr lang="ru-RU" sz="6600" dirty="0">
              <a:solidFill>
                <a:srgbClr val="00B05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604112"/>
              </p:ext>
            </p:extLst>
          </p:nvPr>
        </p:nvGraphicFramePr>
        <p:xfrm>
          <a:off x="457200" y="1600200"/>
          <a:ext cx="82296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b="1" dirty="0" err="1" smtClean="0">
                          <a:solidFill>
                            <a:srgbClr val="FF0000"/>
                          </a:solidFill>
                        </a:rPr>
                        <a:t>Жалго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3200" b="1" err="1" smtClean="0">
                          <a:solidFill>
                            <a:srgbClr val="FF0000"/>
                          </a:solidFill>
                        </a:rPr>
                        <a:t>жидедаго</a:t>
                      </a:r>
                      <a:r>
                        <a:rPr lang="ru-RU" sz="3200" b="1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3200" b="1" smtClean="0">
                          <a:solidFill>
                            <a:srgbClr val="FF0000"/>
                          </a:solidFill>
                        </a:rPr>
                        <a:t>ч</a:t>
                      </a:r>
                      <a:r>
                        <a:rPr lang="en-US" sz="3200" b="1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smtClean="0">
                          <a:solidFill>
                            <a:srgbClr val="FF0000"/>
                          </a:solidFill>
                        </a:rPr>
                        <a:t>арал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- 6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err="1" smtClean="0">
                          <a:solidFill>
                            <a:srgbClr val="7030A0"/>
                          </a:solidFill>
                        </a:rPr>
                        <a:t>Кумекалъул</a:t>
                      </a:r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 - 4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err="1" smtClean="0">
                          <a:solidFill>
                            <a:srgbClr val="FF0000"/>
                          </a:solidFill>
                        </a:rPr>
                        <a:t>Предметияб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ц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ар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Союз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Прилагательное</a:t>
                      </a:r>
                    </a:p>
                    <a:p>
                      <a:r>
                        <a:rPr lang="ru-RU" sz="3200" b="1" dirty="0" err="1" smtClean="0">
                          <a:solidFill>
                            <a:srgbClr val="FF0000"/>
                          </a:solidFill>
                        </a:rPr>
                        <a:t>Рик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dirty="0" err="1" smtClean="0">
                          <a:solidFill>
                            <a:srgbClr val="FF0000"/>
                          </a:solidFill>
                        </a:rPr>
                        <a:t>ен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32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Ц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dirty="0" err="1" smtClean="0">
                          <a:solidFill>
                            <a:srgbClr val="FF0000"/>
                          </a:solidFill>
                        </a:rPr>
                        <a:t>арубак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I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32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Глагол</a:t>
                      </a:r>
                    </a:p>
                    <a:p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Наречие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Частица</a:t>
                      </a:r>
                    </a:p>
                    <a:p>
                      <a:r>
                        <a:rPr lang="ru-RU" sz="3200" b="1" smtClean="0">
                          <a:solidFill>
                            <a:srgbClr val="7030A0"/>
                          </a:solidFill>
                        </a:rPr>
                        <a:t>Хадурег</a:t>
                      </a:r>
                      <a:r>
                        <a:rPr lang="en-US" sz="3200" b="1" smtClean="0">
                          <a:solidFill>
                            <a:srgbClr val="7030A0"/>
                          </a:solidFill>
                        </a:rPr>
                        <a:t>I</a:t>
                      </a:r>
                      <a:r>
                        <a:rPr lang="ru-RU" sz="3200" b="1" smtClean="0">
                          <a:solidFill>
                            <a:srgbClr val="7030A0"/>
                          </a:solidFill>
                        </a:rPr>
                        <a:t>ел</a:t>
                      </a:r>
                      <a:endParaRPr lang="ru-RU" sz="3200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Междометие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5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err="1">
                <a:solidFill>
                  <a:srgbClr val="FF0000"/>
                </a:solidFill>
              </a:rPr>
              <a:t>Т</a:t>
            </a:r>
            <a:r>
              <a:rPr lang="ru-RU" sz="4800" dirty="0" err="1" smtClean="0">
                <a:solidFill>
                  <a:srgbClr val="FF0000"/>
                </a:solidFill>
              </a:rPr>
              <a:t>акрар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ru-RU" sz="4800" dirty="0" err="1" smtClean="0">
                <a:solidFill>
                  <a:srgbClr val="FF0000"/>
                </a:solidFill>
              </a:rPr>
              <a:t>гьабизе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ru-RU" sz="4800" dirty="0" err="1" smtClean="0">
                <a:solidFill>
                  <a:srgbClr val="FF0000"/>
                </a:solidFill>
              </a:rPr>
              <a:t>суалал</a:t>
            </a:r>
            <a:r>
              <a:rPr lang="ru-RU" sz="4800" dirty="0" smtClean="0">
                <a:solidFill>
                  <a:srgbClr val="FF0000"/>
                </a:solidFill>
              </a:rPr>
              <a:t>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rgbClr val="FFC000"/>
                </a:solidFill>
              </a:rPr>
              <a:t>Сунда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абулеб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предметияб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smtClean="0">
                <a:solidFill>
                  <a:srgbClr val="FFC000"/>
                </a:solidFill>
              </a:rPr>
              <a:t>ц</a:t>
            </a:r>
            <a:r>
              <a:rPr lang="en-US" sz="4000" b="1" dirty="0" smtClean="0">
                <a:solidFill>
                  <a:srgbClr val="FFC000"/>
                </a:solidFill>
              </a:rPr>
              <a:t>I</a:t>
            </a:r>
            <a:r>
              <a:rPr lang="ru-RU" sz="4000" b="1" dirty="0" smtClean="0">
                <a:solidFill>
                  <a:srgbClr val="FFC000"/>
                </a:solidFill>
              </a:rPr>
              <a:t>ар </a:t>
            </a:r>
            <a:r>
              <a:rPr lang="ru-RU" sz="4000" b="1" dirty="0" err="1" smtClean="0">
                <a:solidFill>
                  <a:srgbClr val="FFC000"/>
                </a:solidFill>
              </a:rPr>
              <a:t>абун</a:t>
            </a:r>
            <a:r>
              <a:rPr lang="ru-RU" sz="4000" b="1" dirty="0" smtClean="0">
                <a:solidFill>
                  <a:srgbClr val="FFC000"/>
                </a:solidFill>
              </a:rPr>
              <a:t>?</a:t>
            </a:r>
          </a:p>
          <a:p>
            <a:r>
              <a:rPr lang="ru-RU" sz="4000" b="1" dirty="0" err="1" smtClean="0">
                <a:solidFill>
                  <a:srgbClr val="FFC000"/>
                </a:solidFill>
              </a:rPr>
              <a:t>Кинал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суалазе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жаваблъун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бач</a:t>
            </a:r>
            <a:r>
              <a:rPr lang="en-US" sz="4000" b="1" dirty="0" smtClean="0">
                <a:solidFill>
                  <a:srgbClr val="FFC000"/>
                </a:solidFill>
              </a:rPr>
              <a:t>I</a:t>
            </a:r>
            <a:r>
              <a:rPr lang="ru-RU" sz="4000" b="1" dirty="0" err="1" smtClean="0">
                <a:solidFill>
                  <a:srgbClr val="FFC000"/>
                </a:solidFill>
              </a:rPr>
              <a:t>унеб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предметияб</a:t>
            </a:r>
            <a:r>
              <a:rPr lang="ru-RU" sz="4000" b="1" dirty="0" smtClean="0">
                <a:solidFill>
                  <a:srgbClr val="FFC000"/>
                </a:solidFill>
              </a:rPr>
              <a:t> ц</a:t>
            </a:r>
            <a:r>
              <a:rPr lang="en-US" sz="4000" b="1" dirty="0" smtClean="0">
                <a:solidFill>
                  <a:srgbClr val="FFC000"/>
                </a:solidFill>
              </a:rPr>
              <a:t>I</a:t>
            </a:r>
            <a:r>
              <a:rPr lang="ru-RU" sz="4000" b="1" dirty="0" smtClean="0">
                <a:solidFill>
                  <a:srgbClr val="FFC000"/>
                </a:solidFill>
              </a:rPr>
              <a:t>ар?</a:t>
            </a:r>
          </a:p>
          <a:p>
            <a:r>
              <a:rPr lang="ru-RU" sz="4000" b="1" dirty="0" err="1" smtClean="0">
                <a:solidFill>
                  <a:srgbClr val="FFC000"/>
                </a:solidFill>
              </a:rPr>
              <a:t>Кинал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грамматикиял</a:t>
            </a:r>
            <a:r>
              <a:rPr lang="ru-RU" sz="4000" b="1" dirty="0" smtClean="0">
                <a:solidFill>
                  <a:srgbClr val="FFC000"/>
                </a:solidFill>
              </a:rPr>
              <a:t> г</a:t>
            </a:r>
            <a:r>
              <a:rPr lang="en-US" sz="4000" b="1" dirty="0" smtClean="0">
                <a:solidFill>
                  <a:srgbClr val="FFC000"/>
                </a:solidFill>
              </a:rPr>
              <a:t>I</a:t>
            </a:r>
            <a:r>
              <a:rPr lang="ru-RU" sz="4000" b="1" dirty="0" err="1" smtClean="0">
                <a:solidFill>
                  <a:srgbClr val="FFC000"/>
                </a:solidFill>
              </a:rPr>
              <a:t>аламатал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предметияб</a:t>
            </a:r>
            <a:r>
              <a:rPr lang="ru-RU" sz="4000" b="1" dirty="0" smtClean="0">
                <a:solidFill>
                  <a:srgbClr val="FFC000"/>
                </a:solidFill>
              </a:rPr>
              <a:t> ц</a:t>
            </a:r>
            <a:r>
              <a:rPr lang="en-US" sz="4000" b="1" dirty="0" smtClean="0">
                <a:solidFill>
                  <a:srgbClr val="FFC000"/>
                </a:solidFill>
              </a:rPr>
              <a:t>I</a:t>
            </a:r>
            <a:r>
              <a:rPr lang="ru-RU" sz="4000" b="1" dirty="0" err="1" smtClean="0">
                <a:solidFill>
                  <a:srgbClr val="FFC000"/>
                </a:solidFill>
              </a:rPr>
              <a:t>аралъул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нужеда</a:t>
            </a:r>
            <a:r>
              <a:rPr lang="ru-RU" sz="4000" b="1" dirty="0" smtClean="0">
                <a:solidFill>
                  <a:srgbClr val="FFC000"/>
                </a:solidFill>
              </a:rPr>
              <a:t> </a:t>
            </a:r>
            <a:r>
              <a:rPr lang="ru-RU" sz="4000" b="1" dirty="0" err="1" smtClean="0">
                <a:solidFill>
                  <a:srgbClr val="FFC000"/>
                </a:solidFill>
              </a:rPr>
              <a:t>лъалел</a:t>
            </a:r>
            <a:r>
              <a:rPr lang="ru-RU" sz="4000" b="1" dirty="0" smtClean="0">
                <a:solidFill>
                  <a:srgbClr val="FFC000"/>
                </a:solidFill>
              </a:rPr>
              <a:t>?</a:t>
            </a:r>
            <a:endParaRPr lang="ru-RU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58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</a:rPr>
              <a:t>Суалалазда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рекъон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группабазде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рикье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8"/>
            <a:ext cx="8640960" cy="58052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1700808"/>
            <a:ext cx="216024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1728192" cy="153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214" y="1052737"/>
            <a:ext cx="2053754" cy="14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844824"/>
            <a:ext cx="20882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78990"/>
            <a:ext cx="1978694" cy="1774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215" y="2727817"/>
            <a:ext cx="1822214" cy="1781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552" y="4797152"/>
            <a:ext cx="1890688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509121"/>
            <a:ext cx="3024336" cy="1948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20" y="4941168"/>
            <a:ext cx="215185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887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>
                <a:solidFill>
                  <a:srgbClr val="00B050"/>
                </a:solidFill>
              </a:rPr>
              <a:t>Предметазул</a:t>
            </a:r>
            <a:r>
              <a:rPr lang="ru-RU" sz="4400" dirty="0" smtClean="0">
                <a:solidFill>
                  <a:srgbClr val="00B050"/>
                </a:solidFill>
              </a:rPr>
              <a:t> ц</a:t>
            </a:r>
            <a:r>
              <a:rPr lang="en-US" sz="4400" dirty="0" smtClean="0">
                <a:solidFill>
                  <a:srgbClr val="00B050"/>
                </a:solidFill>
              </a:rPr>
              <a:t>I</a:t>
            </a:r>
            <a:r>
              <a:rPr lang="ru-RU" sz="4400" dirty="0" err="1" smtClean="0">
                <a:solidFill>
                  <a:srgbClr val="00B050"/>
                </a:solidFill>
              </a:rPr>
              <a:t>арал</a:t>
            </a:r>
            <a:r>
              <a:rPr lang="ru-RU" sz="4400" dirty="0" smtClean="0">
                <a:solidFill>
                  <a:srgbClr val="00B050"/>
                </a:solidFill>
              </a:rPr>
              <a:t> </a:t>
            </a:r>
            <a:r>
              <a:rPr lang="ru-RU" sz="4400" dirty="0" err="1" smtClean="0">
                <a:solidFill>
                  <a:srgbClr val="00B050"/>
                </a:solidFill>
              </a:rPr>
              <a:t>хъвай</a:t>
            </a:r>
            <a:r>
              <a:rPr lang="ru-RU" sz="4400" dirty="0" smtClean="0">
                <a:solidFill>
                  <a:srgbClr val="00B050"/>
                </a:solidFill>
              </a:rPr>
              <a:t>.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алхул</a:t>
            </a:r>
            <a:r>
              <a:rPr lang="ru-RU" sz="3600" b="1" dirty="0" smtClean="0">
                <a:solidFill>
                  <a:srgbClr val="FF0000"/>
                </a:solidFill>
              </a:rPr>
              <a:t> 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айванал</a:t>
            </a:r>
            <a:r>
              <a:rPr lang="ru-RU" sz="3600" b="1" dirty="0" smtClean="0">
                <a:solidFill>
                  <a:srgbClr val="FFC000"/>
                </a:solidFill>
              </a:rPr>
              <a:t>: бац</a:t>
            </a:r>
            <a:r>
              <a:rPr lang="en-US" sz="3600" b="1" dirty="0" smtClean="0">
                <a:solidFill>
                  <a:srgbClr val="FFC000"/>
                </a:solidFill>
              </a:rPr>
              <a:t>I</a:t>
            </a:r>
            <a:r>
              <a:rPr lang="ru-RU" sz="3600" b="1" dirty="0" smtClean="0">
                <a:solidFill>
                  <a:srgbClr val="FFC000"/>
                </a:solidFill>
              </a:rPr>
              <a:t>, …..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Рукъалъул</a:t>
            </a:r>
            <a:r>
              <a:rPr lang="ru-RU" sz="3600" b="1" dirty="0" smtClean="0">
                <a:solidFill>
                  <a:srgbClr val="FF0000"/>
                </a:solidFill>
              </a:rPr>
              <a:t> 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айванал</a:t>
            </a:r>
            <a:r>
              <a:rPr lang="ru-RU" sz="3600" b="1" dirty="0" smtClean="0">
                <a:solidFill>
                  <a:srgbClr val="FF0000"/>
                </a:solidFill>
              </a:rPr>
              <a:t>: </a:t>
            </a:r>
            <a:r>
              <a:rPr lang="ru-RU" sz="3600" b="1" dirty="0" err="1" smtClean="0">
                <a:solidFill>
                  <a:srgbClr val="FFC000"/>
                </a:solidFill>
              </a:rPr>
              <a:t>оц</a:t>
            </a:r>
            <a:r>
              <a:rPr lang="ru-RU" sz="3600" b="1" dirty="0" smtClean="0">
                <a:solidFill>
                  <a:srgbClr val="FFC000"/>
                </a:solidFill>
              </a:rPr>
              <a:t>, ….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Рукъалъул</a:t>
            </a:r>
            <a:r>
              <a:rPr lang="ru-RU" sz="3600" b="1" dirty="0" smtClean="0">
                <a:solidFill>
                  <a:srgbClr val="FF0000"/>
                </a:solidFill>
              </a:rPr>
              <a:t> 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анч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smtClean="0">
                <a:solidFill>
                  <a:srgbClr val="FF0000"/>
                </a:solidFill>
              </a:rPr>
              <a:t>и: </a:t>
            </a:r>
            <a:r>
              <a:rPr lang="ru-RU" sz="3600" b="1" dirty="0" err="1" smtClean="0">
                <a:solidFill>
                  <a:srgbClr val="FFC000"/>
                </a:solidFill>
              </a:rPr>
              <a:t>хъаз</a:t>
            </a:r>
            <a:r>
              <a:rPr lang="ru-RU" sz="3600" b="1" dirty="0" smtClean="0">
                <a:solidFill>
                  <a:srgbClr val="FFC000"/>
                </a:solidFill>
              </a:rPr>
              <a:t>, …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алхул</a:t>
            </a:r>
            <a:r>
              <a:rPr lang="ru-RU" sz="3600" b="1" dirty="0" smtClean="0">
                <a:solidFill>
                  <a:srgbClr val="FF0000"/>
                </a:solidFill>
              </a:rPr>
              <a:t> 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анч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smtClean="0">
                <a:solidFill>
                  <a:srgbClr val="FF0000"/>
                </a:solidFill>
              </a:rPr>
              <a:t>и: </a:t>
            </a:r>
            <a:r>
              <a:rPr lang="ru-RU" sz="3600" b="1" dirty="0" err="1" smtClean="0">
                <a:solidFill>
                  <a:srgbClr val="FFC000"/>
                </a:solidFill>
              </a:rPr>
              <a:t>руз</a:t>
            </a:r>
            <a:r>
              <a:rPr lang="ru-RU" sz="3600" b="1" dirty="0" smtClean="0">
                <a:solidFill>
                  <a:srgbClr val="FFC000"/>
                </a:solidFill>
              </a:rPr>
              <a:t>, …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Т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елал</a:t>
            </a:r>
            <a:r>
              <a:rPr lang="ru-RU" sz="3600" b="1" dirty="0" smtClean="0">
                <a:solidFill>
                  <a:srgbClr val="FF0000"/>
                </a:solidFill>
              </a:rPr>
              <a:t>: </a:t>
            </a:r>
            <a:r>
              <a:rPr lang="ru-RU" sz="3600" b="1" dirty="0" err="1" smtClean="0">
                <a:solidFill>
                  <a:srgbClr val="FFC000"/>
                </a:solidFill>
              </a:rPr>
              <a:t>хьаг</a:t>
            </a:r>
            <a:r>
              <a:rPr lang="ru-RU" sz="3600" b="1" dirty="0" smtClean="0">
                <a:solidFill>
                  <a:srgbClr val="FFC000"/>
                </a:solidFill>
              </a:rPr>
              <a:t>, …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адамал</a:t>
            </a:r>
            <a:r>
              <a:rPr lang="ru-RU" sz="3600" b="1" dirty="0" smtClean="0">
                <a:solidFill>
                  <a:srgbClr val="FF0000"/>
                </a:solidFill>
              </a:rPr>
              <a:t>: </a:t>
            </a:r>
            <a:r>
              <a:rPr lang="ru-RU" sz="3600" b="1" dirty="0" smtClean="0">
                <a:solidFill>
                  <a:srgbClr val="FFC000"/>
                </a:solidFill>
              </a:rPr>
              <a:t>вас, …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Т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абиг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ат</a:t>
            </a:r>
            <a:r>
              <a:rPr lang="ru-RU" sz="3600" b="1" dirty="0" smtClean="0">
                <a:solidFill>
                  <a:srgbClr val="FF0000"/>
                </a:solidFill>
              </a:rPr>
              <a:t>: </a:t>
            </a:r>
            <a:r>
              <a:rPr lang="ru-RU" sz="3600" b="1" dirty="0" smtClean="0">
                <a:solidFill>
                  <a:srgbClr val="FFC000"/>
                </a:solidFill>
              </a:rPr>
              <a:t>г</a:t>
            </a:r>
            <a:r>
              <a:rPr lang="en-US" sz="3600" b="1" dirty="0" smtClean="0">
                <a:solidFill>
                  <a:srgbClr val="FFC000"/>
                </a:solidFill>
              </a:rPr>
              <a:t>I</a:t>
            </a:r>
            <a:r>
              <a:rPr lang="ru-RU" sz="3600" b="1" dirty="0" smtClean="0">
                <a:solidFill>
                  <a:srgbClr val="FFC000"/>
                </a:solidFill>
              </a:rPr>
              <a:t>азу, …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05064"/>
            <a:ext cx="2808312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51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Тест: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rgbClr val="00B05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 smtClean="0">
                <a:solidFill>
                  <a:srgbClr val="FFFF00"/>
                </a:solidFill>
              </a:rPr>
              <a:t>Предметияб</a:t>
            </a:r>
            <a:r>
              <a:rPr lang="ru-RU" sz="3200" b="1" dirty="0" smtClean="0">
                <a:solidFill>
                  <a:srgbClr val="FFFF00"/>
                </a:solidFill>
              </a:rPr>
              <a:t> ц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smtClean="0">
                <a:solidFill>
                  <a:srgbClr val="FFFF00"/>
                </a:solidFill>
              </a:rPr>
              <a:t>ар </a:t>
            </a:r>
            <a:r>
              <a:rPr lang="ru-RU" sz="3200" b="1" dirty="0" err="1" smtClean="0">
                <a:solidFill>
                  <a:srgbClr val="FFFF00"/>
                </a:solidFill>
              </a:rPr>
              <a:t>ккола</a:t>
            </a:r>
            <a:r>
              <a:rPr lang="ru-RU" sz="3200" b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а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</a:rPr>
              <a:t>каламалъул</a:t>
            </a:r>
            <a:r>
              <a:rPr lang="ru-RU" sz="3200" b="1" dirty="0" smtClean="0">
                <a:solidFill>
                  <a:srgbClr val="002060"/>
                </a:solidFill>
              </a:rPr>
              <a:t> бут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а.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б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</a:rPr>
              <a:t>предложениялъул</a:t>
            </a:r>
            <a:r>
              <a:rPr lang="ru-RU" sz="3200" b="1" dirty="0" smtClean="0">
                <a:solidFill>
                  <a:srgbClr val="002060"/>
                </a:solidFill>
              </a:rPr>
              <a:t> член.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в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</a:rPr>
              <a:t>раг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и.</a:t>
            </a:r>
          </a:p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Предметияб</a:t>
            </a:r>
            <a:r>
              <a:rPr lang="ru-RU" sz="3200" b="1" dirty="0" smtClean="0">
                <a:solidFill>
                  <a:srgbClr val="FFFF00"/>
                </a:solidFill>
              </a:rPr>
              <a:t> ц</a:t>
            </a:r>
            <a:r>
              <a:rPr lang="en-US" sz="3200" b="1" dirty="0" smtClean="0">
                <a:solidFill>
                  <a:srgbClr val="FFFF00"/>
                </a:solidFill>
              </a:rPr>
              <a:t>I</a:t>
            </a:r>
            <a:r>
              <a:rPr lang="ru-RU" sz="3200" b="1" dirty="0" err="1" smtClean="0">
                <a:solidFill>
                  <a:srgbClr val="FFFF00"/>
                </a:solidFill>
              </a:rPr>
              <a:t>аралъ</a:t>
            </a:r>
            <a:r>
              <a:rPr lang="ru-RU" sz="3200" b="1" dirty="0" smtClean="0">
                <a:solidFill>
                  <a:srgbClr val="FFFF00"/>
                </a:solidFill>
              </a:rPr>
              <a:t> </a:t>
            </a:r>
            <a:r>
              <a:rPr lang="ru-RU" sz="3200" b="1" dirty="0" err="1" smtClean="0">
                <a:solidFill>
                  <a:srgbClr val="FFFF00"/>
                </a:solidFill>
              </a:rPr>
              <a:t>бихьизабула</a:t>
            </a:r>
            <a:r>
              <a:rPr lang="ru-RU" sz="3200" b="1" dirty="0" smtClean="0">
                <a:solidFill>
                  <a:srgbClr val="FFFF00"/>
                </a:solidFill>
              </a:rPr>
              <a:t>: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а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</a:rPr>
              <a:t>предметазул</a:t>
            </a:r>
            <a:r>
              <a:rPr lang="ru-RU" sz="3200" b="1" dirty="0" smtClean="0">
                <a:solidFill>
                  <a:srgbClr val="002060"/>
                </a:solidFill>
              </a:rPr>
              <a:t> г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err="1" smtClean="0">
                <a:solidFill>
                  <a:srgbClr val="002060"/>
                </a:solidFill>
              </a:rPr>
              <a:t>аламат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б</a:t>
            </a:r>
            <a:r>
              <a:rPr lang="ru-RU" sz="3200" b="1" dirty="0" smtClean="0">
                <a:solidFill>
                  <a:srgbClr val="002060"/>
                </a:solidFill>
              </a:rPr>
              <a:t>) предмет.</a:t>
            </a:r>
          </a:p>
          <a:p>
            <a:r>
              <a:rPr lang="ru-RU" sz="3200" b="1" dirty="0">
                <a:solidFill>
                  <a:srgbClr val="002060"/>
                </a:solidFill>
              </a:rPr>
              <a:t>в</a:t>
            </a:r>
            <a:r>
              <a:rPr lang="ru-RU" sz="3200" b="1" dirty="0" smtClean="0">
                <a:solidFill>
                  <a:srgbClr val="002060"/>
                </a:solidFill>
              </a:rPr>
              <a:t>) </a:t>
            </a:r>
            <a:r>
              <a:rPr lang="ru-RU" sz="3200" b="1" dirty="0" err="1" smtClean="0">
                <a:solidFill>
                  <a:srgbClr val="002060"/>
                </a:solidFill>
              </a:rPr>
              <a:t>предметалъул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иш</a:t>
            </a:r>
            <a:r>
              <a:rPr lang="ru-RU" sz="3200" b="1" dirty="0" smtClean="0">
                <a:solidFill>
                  <a:srgbClr val="002060"/>
                </a:solidFill>
              </a:rPr>
              <a:t> яги х</a:t>
            </a:r>
            <a:r>
              <a:rPr lang="en-US" sz="3200" b="1" dirty="0" smtClean="0">
                <a:solidFill>
                  <a:srgbClr val="002060"/>
                </a:solidFill>
              </a:rPr>
              <a:t>I</a:t>
            </a:r>
            <a:r>
              <a:rPr lang="ru-RU" sz="3200" b="1" dirty="0" smtClean="0">
                <a:solidFill>
                  <a:srgbClr val="002060"/>
                </a:solidFill>
              </a:rPr>
              <a:t>ал.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1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158</TotalTime>
  <Words>416</Words>
  <Application>Microsoft Office PowerPoint</Application>
  <PresentationFormat>Экран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Паркет</vt:lpstr>
      <vt:lpstr>Морфология</vt:lpstr>
      <vt:lpstr>    Дарсил мурадал:</vt:lpstr>
      <vt:lpstr>РекIелгъеялъулаб грамматика</vt:lpstr>
      <vt:lpstr>Презентация PowerPoint</vt:lpstr>
      <vt:lpstr>10 каламалъул бутIа</vt:lpstr>
      <vt:lpstr>Такрар гьабизе суалал:</vt:lpstr>
      <vt:lpstr>Суалалазда рекъон группабазде рикье.</vt:lpstr>
      <vt:lpstr>Предметазул цIарал хъвай.</vt:lpstr>
      <vt:lpstr>Тест:</vt:lpstr>
      <vt:lpstr>Презентация PowerPoint</vt:lpstr>
      <vt:lpstr>Дарсил хIасилал гьари.</vt:lpstr>
      <vt:lpstr>Рокъобе хIалтIи.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 - сапар</dc:title>
  <dc:creator>Аксират Магомедалиевна</dc:creator>
  <cp:lastModifiedBy>Аксират Магомедалиевна</cp:lastModifiedBy>
  <cp:revision>11</cp:revision>
  <dcterms:created xsi:type="dcterms:W3CDTF">2014-03-19T05:15:48Z</dcterms:created>
  <dcterms:modified xsi:type="dcterms:W3CDTF">2014-03-19T09:09:37Z</dcterms:modified>
</cp:coreProperties>
</file>